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79" r:id="rId3"/>
    <p:sldId id="273" r:id="rId4"/>
    <p:sldId id="275" r:id="rId5"/>
    <p:sldId id="283" r:id="rId6"/>
    <p:sldId id="284" r:id="rId7"/>
    <p:sldId id="285" r:id="rId8"/>
    <p:sldId id="292" r:id="rId9"/>
    <p:sldId id="293" r:id="rId10"/>
    <p:sldId id="288" r:id="rId11"/>
    <p:sldId id="289" r:id="rId12"/>
    <p:sldId id="290" r:id="rId13"/>
    <p:sldId id="291" r:id="rId14"/>
    <p:sldId id="286" r:id="rId15"/>
    <p:sldId id="10651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sacca, Peggy" initials="B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8" autoAdjust="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2A2F3-AF8C-442D-9466-3E4B9BAB49C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7CF4-B153-48B1-AE02-C4B1FA0F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7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2060"/>
                </a:solidFill>
              </a:rPr>
              <a:t>Commercial Beautification (Façade) Grant </a:t>
            </a:r>
          </a:p>
          <a:p>
            <a:pPr>
              <a:lnSpc>
                <a:spcPct val="80000"/>
              </a:lnSpc>
            </a:pPr>
            <a:endParaRPr lang="en-US" sz="22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Maximum $40,000 Matching Grant</a:t>
            </a: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Eligible items include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Signage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Addition and/or replacement of awnings/doors/windows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New Stucco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Landscaping and irrigation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Outdoor safety lighting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Roof repair and improvements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parking facilities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stormwater enhancements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decorative fencing </a:t>
            </a:r>
          </a:p>
          <a:p>
            <a:pPr lvl="1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  etc. </a:t>
            </a:r>
          </a:p>
          <a:p>
            <a:endParaRPr lang="en-US" dirty="0"/>
          </a:p>
          <a:p>
            <a:pPr marL="0" indent="0" algn="l">
              <a:buNone/>
            </a:pPr>
            <a:r>
              <a:rPr lang="en-US" sz="2800" b="1" dirty="0">
                <a:solidFill>
                  <a:srgbClr val="002060"/>
                </a:solidFill>
              </a:rPr>
              <a:t>Commercial Interior Building Renovation Incentive Grant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Maximum $50,000 Matching Grant for Commercial Buildings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Maximum $100,000 Matching Grant for Commercial Mixed Use Buildings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Eligible items include:</a:t>
            </a:r>
          </a:p>
          <a:p>
            <a:pPr lvl="2"/>
            <a:r>
              <a:rPr lang="en-US" sz="2000" b="1" dirty="0">
                <a:solidFill>
                  <a:srgbClr val="002060"/>
                </a:solidFill>
              </a:rPr>
              <a:t>ADA Requirements</a:t>
            </a:r>
          </a:p>
          <a:p>
            <a:pPr lvl="2"/>
            <a:r>
              <a:rPr lang="en-US" sz="2000" b="1" dirty="0">
                <a:solidFill>
                  <a:srgbClr val="002060"/>
                </a:solidFill>
              </a:rPr>
              <a:t>Florida Fire Protection Code Requirements</a:t>
            </a:r>
          </a:p>
          <a:p>
            <a:pPr lvl="2"/>
            <a:r>
              <a:rPr lang="en-US" sz="2000" b="1" dirty="0">
                <a:solidFill>
                  <a:srgbClr val="002060"/>
                </a:solidFill>
              </a:rPr>
              <a:t>Florida Building Code Requirements including: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Interior plumbing to meet code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Interior electrical system including lighting to meet code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HVAC system to meet code</a:t>
            </a:r>
          </a:p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Applicant can be owner or tenant with owner permission.</a:t>
            </a:r>
          </a:p>
          <a:p>
            <a:r>
              <a:rPr lang="en-US" b="1" dirty="0">
                <a:solidFill>
                  <a:srgbClr val="002060"/>
                </a:solidFill>
              </a:rPr>
              <a:t>Two (2) cost estimates with application required.  The lowest cost estimate used however the low bidder doesn’t have to be used.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7CF4-B153-48B1-AE02-C4B1FA0F81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0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0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3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3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4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8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4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27E16-46E8-4A9B-9F2C-C8B9113D6A04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374D3-7B06-4A76-BB65-43A0119C68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8" r="19748"/>
          <a:stretch/>
        </p:blipFill>
        <p:spPr>
          <a:xfrm>
            <a:off x="3064257" y="4865298"/>
            <a:ext cx="2996075" cy="1992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4644" r="9454" b="683"/>
          <a:stretch/>
        </p:blipFill>
        <p:spPr>
          <a:xfrm>
            <a:off x="-1" y="4865298"/>
            <a:ext cx="2983725" cy="1992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r="5295" b="28037"/>
          <a:stretch/>
        </p:blipFill>
        <p:spPr>
          <a:xfrm>
            <a:off x="6147906" y="4865298"/>
            <a:ext cx="2989053" cy="199270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447799"/>
            <a:ext cx="9144000" cy="3352801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70" y="762000"/>
            <a:ext cx="961060" cy="9594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86" y="1922539"/>
            <a:ext cx="3433314" cy="24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Sand Point Park Baffle Box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73A8B-D9DC-79D3-25F3-CFD82FCE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561" y="1981200"/>
            <a:ext cx="6464866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0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Native Vegetation Buffer Zone at Sand Point Park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C069E-D888-F6FB-6AF9-28B65AA6D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894" y="1673306"/>
            <a:ext cx="3886200" cy="43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18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Branding Wayfinding Signs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97BA4-D9A7-BFF0-B8D5-B9542C227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90381"/>
            <a:ext cx="5375594" cy="3581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6A931A-7B34-723A-FB09-FC1AE1DF4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996" y="1423335"/>
            <a:ext cx="2276793" cy="43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8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Tree Box Filters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C5E93-C70F-5624-2E3D-C7AF95A70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209800"/>
            <a:ext cx="2713182" cy="2838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CA13F-1E68-3320-631C-281E48F67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18" y="1527641"/>
            <a:ext cx="3826164" cy="417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Community Policing  </a:t>
            </a:r>
          </a:p>
        </p:txBody>
      </p:sp>
      <p:pic>
        <p:nvPicPr>
          <p:cNvPr id="3" name="Picture 2" descr="A police officer walking next to a person&#10;&#10;Description automatically generated">
            <a:extLst>
              <a:ext uri="{FF2B5EF4-FFF2-40B4-BE49-F238E27FC236}">
                <a16:creationId xmlns:a16="http://schemas.microsoft.com/office/drawing/2014/main" id="{5511E02E-391C-EF55-BBA0-F4E9C809B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4" y="1727200"/>
            <a:ext cx="5943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35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Downtown Goals 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1" y="838200"/>
            <a:ext cx="4648200" cy="502907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a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sense of place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memorable identity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Downtown more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walkable and bike-friendly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variety of traffic calming options and a multimodal trail network(s)</a:t>
            </a:r>
          </a:p>
          <a:p>
            <a:pPr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Integrate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attractive green park spaces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community events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Generate more activity and residential population to help existing and new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businesses grow and thrive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5494E-9867-45EF-B864-51319AF87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" r="58369"/>
          <a:stretch/>
        </p:blipFill>
        <p:spPr>
          <a:xfrm>
            <a:off x="5215184" y="-5064"/>
            <a:ext cx="3949331" cy="63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8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715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54"/>
            <a:ext cx="8229600" cy="60636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Downtown Titusville CRA  Grants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762000" y="1292423"/>
            <a:ext cx="7848600" cy="4964893"/>
          </a:xfrm>
        </p:spPr>
        <p:txBody>
          <a:bodyPr>
            <a:normAutofit/>
          </a:bodyPr>
          <a:lstStyle/>
          <a:p>
            <a:r>
              <a:rPr lang="en-US" sz="3200" dirty="0"/>
              <a:t>Beautification Grant </a:t>
            </a:r>
          </a:p>
          <a:p>
            <a:endParaRPr lang="en-US" sz="3200" dirty="0"/>
          </a:p>
          <a:p>
            <a:r>
              <a:rPr lang="en-US" sz="3200" dirty="0"/>
              <a:t>Interior Building Renovation Incentive Grant </a:t>
            </a:r>
          </a:p>
          <a:p>
            <a:endParaRPr lang="en-US" sz="3200" dirty="0"/>
          </a:p>
          <a:p>
            <a:r>
              <a:rPr lang="en-US" sz="3200" dirty="0"/>
              <a:t>Permit &amp; Impact Fee Incentive Grant </a:t>
            </a:r>
          </a:p>
          <a:p>
            <a:pPr>
              <a:lnSpc>
                <a:spcPct val="80000"/>
              </a:lnSpc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57912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Economic Development Department  -2-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2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/>
              <a:t>Downtown Titusville CRA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4896" y="1219200"/>
            <a:ext cx="82296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Application Process Summary</a:t>
            </a:r>
          </a:p>
          <a:p>
            <a:pPr marL="914400" lvl="1" indent="-457200">
              <a:buAutoNum type="arabicPeriod"/>
            </a:pPr>
            <a:endParaRPr lang="en-US" sz="2400" b="1" dirty="0"/>
          </a:p>
          <a:p>
            <a:pPr marL="57150" indent="0" algn="ctr">
              <a:buNone/>
            </a:pPr>
            <a:r>
              <a:rPr lang="en-US" sz="4400" b="1" dirty="0"/>
              <a:t>JUST CALL SUE</a:t>
            </a:r>
          </a:p>
          <a:p>
            <a:pPr marL="57150" indent="0">
              <a:buNone/>
            </a:pPr>
            <a:r>
              <a:rPr lang="en-US" b="1" dirty="0"/>
              <a:t>Sue Williams (321)567-3860 or sue.williams@titusville.com</a:t>
            </a:r>
          </a:p>
        </p:txBody>
      </p:sp>
    </p:spTree>
    <p:extLst>
      <p:ext uri="{BB962C8B-B14F-4D97-AF65-F5344CB8AC3E}">
        <p14:creationId xmlns:p14="http://schemas.microsoft.com/office/powerpoint/2010/main" val="6179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Spaceview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Park Connecting Pedestrian Pier Park</a:t>
            </a:r>
          </a:p>
        </p:txBody>
      </p:sp>
      <p:pic>
        <p:nvPicPr>
          <p:cNvPr id="3" name="Picture 2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FC5C93EB-FD4F-3CA0-9A5D-B7476AA04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1876176"/>
            <a:ext cx="3887472" cy="2953119"/>
          </a:xfrm>
          <a:prstGeom prst="rect">
            <a:avLst/>
          </a:prstGeom>
        </p:spPr>
      </p:pic>
      <p:pic>
        <p:nvPicPr>
          <p:cNvPr id="2" name="Picture 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308B827-AA8C-990A-1E21-669B82559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68" y="2667000"/>
            <a:ext cx="4567081" cy="32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2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Launch Now</a:t>
            </a:r>
          </a:p>
        </p:txBody>
      </p:sp>
      <p:pic>
        <p:nvPicPr>
          <p:cNvPr id="12" name="Picture 11" descr="A staircase in a building&#10;&#10;Description automatically generated">
            <a:extLst>
              <a:ext uri="{FF2B5EF4-FFF2-40B4-BE49-F238E27FC236}">
                <a16:creationId xmlns:a16="http://schemas.microsoft.com/office/drawing/2014/main" id="{1646CFF8-3B2D-4EBF-8E94-F30693084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752600"/>
            <a:ext cx="4404487" cy="3962399"/>
          </a:xfrm>
          <a:prstGeom prst="rect">
            <a:avLst/>
          </a:prstGeom>
        </p:spPr>
      </p:pic>
      <p:pic>
        <p:nvPicPr>
          <p:cNvPr id="11" name="Picture 10" descr="A kitchen with a ceiling fan&#10;&#10;Description automatically generated">
            <a:extLst>
              <a:ext uri="{FF2B5EF4-FFF2-40B4-BE49-F238E27FC236}">
                <a16:creationId xmlns:a16="http://schemas.microsoft.com/office/drawing/2014/main" id="{9D0EDE51-3B48-C8B9-1960-B8BDD8EDA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59" y="1143000"/>
            <a:ext cx="40306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2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Additional US-1 and Intersections Landscape</a:t>
            </a:r>
          </a:p>
        </p:txBody>
      </p:sp>
      <p:pic>
        <p:nvPicPr>
          <p:cNvPr id="3" name="Picture 2" descr="A tree next to a road&#10;&#10;Description automatically generated">
            <a:extLst>
              <a:ext uri="{FF2B5EF4-FFF2-40B4-BE49-F238E27FC236}">
                <a16:creationId xmlns:a16="http://schemas.microsoft.com/office/drawing/2014/main" id="{1334C071-B8B5-F7C3-5F43-9AF2AEDD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90091"/>
            <a:ext cx="3479226" cy="43771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3DC6B1-3528-0657-07B3-049FA69E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11" y="1461795"/>
            <a:ext cx="3479225" cy="448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92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Indian River Force Main Infrastructure Improvements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20034-5C03-B807-2BD0-965307C0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447800"/>
            <a:ext cx="32004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2C06E-6D75-A2A1-A91E-725BAAA07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904999"/>
            <a:ext cx="3810001" cy="37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Installation of Pedestrian and Bicycle counter on Indian River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2A9E0-3B47-8BA4-DBC2-B412B9D68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763" y="4035234"/>
            <a:ext cx="1932877" cy="1489266"/>
          </a:xfrm>
          <a:prstGeom prst="rect">
            <a:avLst/>
          </a:prstGeom>
        </p:spPr>
      </p:pic>
      <p:pic>
        <p:nvPicPr>
          <p:cNvPr id="10" name="Picture 9" descr="A road next to a body of water&#10;&#10;Description automatically generated">
            <a:extLst>
              <a:ext uri="{FF2B5EF4-FFF2-40B4-BE49-F238E27FC236}">
                <a16:creationId xmlns:a16="http://schemas.microsoft.com/office/drawing/2014/main" id="{D6E5036E-37D5-7B4A-6F01-2946DDA85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3" y="2067402"/>
            <a:ext cx="5715000" cy="3457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34E643-788E-861E-C167-50EE28582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813" y="2067402"/>
            <a:ext cx="1879085" cy="17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01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6324600"/>
            <a:ext cx="7696200" cy="533400"/>
          </a:xfrm>
          <a:prstGeom prst="rect">
            <a:avLst/>
          </a:prstGeom>
          <a:solidFill>
            <a:srgbClr val="1D1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95382"/>
            <a:ext cx="3581389" cy="414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1371600" cy="533400"/>
          </a:xfrm>
          <a:prstGeom prst="rect">
            <a:avLst/>
          </a:prstGeom>
          <a:solidFill>
            <a:srgbClr val="76A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8" y="5791200"/>
            <a:ext cx="915672" cy="91414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6977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800"/>
              <a:t>Downtown Development Update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>
          <a:xfrm>
            <a:off x="457200" y="838200"/>
            <a:ext cx="8229589" cy="5029073"/>
          </a:xfrm>
        </p:spPr>
        <p:txBody>
          <a:bodyPr>
            <a:normAutofit/>
          </a:bodyPr>
          <a:lstStyle/>
          <a:p>
            <a:pPr marL="514350" indent="-457200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Sidewalk Infill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27EC8F-FCAC-346B-FD33-0C67FA821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932" y="1627505"/>
            <a:ext cx="2190135" cy="3706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09941B-A9FE-929E-C9A6-F5EB457B0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52" y="1600073"/>
            <a:ext cx="1956235" cy="373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6D358-CF5C-CDA2-E0D3-DB690A34E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312" y="1630426"/>
            <a:ext cx="183621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6434</TotalTime>
  <Words>332</Words>
  <Application>Microsoft Office PowerPoint</Application>
  <PresentationFormat>On-screen Show (4:3)</PresentationFormat>
  <Paragraphs>69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Roboto</vt:lpstr>
      <vt:lpstr>Wingdings</vt:lpstr>
      <vt:lpstr>Office Theme</vt:lpstr>
      <vt:lpstr>PowerPoint Presentation</vt:lpstr>
      <vt:lpstr>Downtown Titusville CRA  Grants</vt:lpstr>
      <vt:lpstr>Downtown Titusville CRA 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Development Update</vt:lpstr>
      <vt:lpstr>Downtown Goals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Temp</dc:creator>
  <cp:lastModifiedBy>Amick, Kim</cp:lastModifiedBy>
  <cp:revision>58</cp:revision>
  <dcterms:created xsi:type="dcterms:W3CDTF">2016-09-02T16:35:53Z</dcterms:created>
  <dcterms:modified xsi:type="dcterms:W3CDTF">2024-01-29T16:21:45Z</dcterms:modified>
</cp:coreProperties>
</file>