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90" r:id="rId2"/>
    <p:sldId id="389" r:id="rId3"/>
    <p:sldId id="390" r:id="rId4"/>
    <p:sldId id="312" r:id="rId5"/>
    <p:sldId id="358" r:id="rId6"/>
    <p:sldId id="303" r:id="rId7"/>
    <p:sldId id="329" r:id="rId8"/>
    <p:sldId id="364" r:id="rId9"/>
    <p:sldId id="355" r:id="rId10"/>
    <p:sldId id="309" r:id="rId11"/>
    <p:sldId id="310" r:id="rId12"/>
    <p:sldId id="314" r:id="rId13"/>
    <p:sldId id="373" r:id="rId14"/>
    <p:sldId id="374" r:id="rId15"/>
    <p:sldId id="375" r:id="rId16"/>
    <p:sldId id="376" r:id="rId17"/>
    <p:sldId id="377" r:id="rId18"/>
    <p:sldId id="315" r:id="rId19"/>
    <p:sldId id="365" r:id="rId20"/>
    <p:sldId id="391" r:id="rId21"/>
    <p:sldId id="392" r:id="rId22"/>
    <p:sldId id="366" r:id="rId23"/>
    <p:sldId id="372" r:id="rId24"/>
    <p:sldId id="321" r:id="rId25"/>
    <p:sldId id="379" r:id="rId26"/>
    <p:sldId id="380" r:id="rId27"/>
    <p:sldId id="381" r:id="rId28"/>
    <p:sldId id="385" r:id="rId29"/>
    <p:sldId id="323" r:id="rId30"/>
    <p:sldId id="325" r:id="rId31"/>
    <p:sldId id="367" r:id="rId32"/>
    <p:sldId id="328" r:id="rId33"/>
    <p:sldId id="386" r:id="rId34"/>
    <p:sldId id="382" r:id="rId35"/>
    <p:sldId id="395" r:id="rId36"/>
    <p:sldId id="384" r:id="rId37"/>
    <p:sldId id="345" r:id="rId38"/>
    <p:sldId id="347" r:id="rId39"/>
    <p:sldId id="349" r:id="rId40"/>
    <p:sldId id="378" r:id="rId41"/>
    <p:sldId id="388" r:id="rId42"/>
    <p:sldId id="387" r:id="rId43"/>
    <p:sldId id="393" r:id="rId44"/>
    <p:sldId id="394" r:id="rId45"/>
    <p:sldId id="348"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usacca, Peggy" initials="BP"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88C9"/>
    <a:srgbClr val="F26524"/>
    <a:srgbClr val="2A2762"/>
    <a:srgbClr val="1D1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8" autoAdjust="0"/>
    <p:restoredTop sz="87106" autoAdjust="0"/>
  </p:normalViewPr>
  <p:slideViewPr>
    <p:cSldViewPr>
      <p:cViewPr varScale="1">
        <p:scale>
          <a:sx n="91" d="100"/>
          <a:sy n="91" d="100"/>
        </p:scale>
        <p:origin x="66" y="906"/>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Srhcd\planovrflw\PLANNING%20ADMIN\COMP%20PLAN\2017%20EAR\Draft%20EAR\EAR%20Transmittal%20Documents\3%20BEBR%20Population%20estimates%202017-203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atin typeface="Arial" panose="020B0604020202020204" pitchFamily="34" charset="0"/>
                <a:cs typeface="Arial" panose="020B0604020202020204" pitchFamily="34" charset="0"/>
              </a:rPr>
              <a:t>Population Estimates to 2040</a:t>
            </a:r>
          </a:p>
        </c:rich>
      </c:tx>
      <c:layout/>
      <c:overlay val="0"/>
      <c:spPr>
        <a:noFill/>
        <a:ln>
          <a:noFill/>
        </a:ln>
        <a:effectLst/>
      </c:spPr>
    </c:title>
    <c:autoTitleDeleted val="0"/>
    <c:plotArea>
      <c:layout/>
      <c:scatterChart>
        <c:scatterStyle val="lineMarker"/>
        <c:varyColors val="0"/>
        <c:ser>
          <c:idx val="0"/>
          <c:order val="0"/>
          <c:tx>
            <c:strRef>
              <c:f>Calculations!$C$2</c:f>
              <c:strCache>
                <c:ptCount val="1"/>
                <c:pt idx="0">
                  <c:v>High</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Calculations!$D$1:$AA$1</c:f>
              <c:numCache>
                <c:formatCode>General</c:formatCode>
                <c:ptCount val="6"/>
                <c:pt idx="0">
                  <c:v>2017</c:v>
                </c:pt>
                <c:pt idx="1">
                  <c:v>2020</c:v>
                </c:pt>
                <c:pt idx="2">
                  <c:v>2025</c:v>
                </c:pt>
                <c:pt idx="3">
                  <c:v>2030</c:v>
                </c:pt>
                <c:pt idx="4">
                  <c:v>2035</c:v>
                </c:pt>
                <c:pt idx="5">
                  <c:v>2040</c:v>
                </c:pt>
              </c:numCache>
            </c:numRef>
          </c:xVal>
          <c:yVal>
            <c:numRef>
              <c:f>Calculations!$D$2:$AA$2</c:f>
              <c:numCache>
                <c:formatCode>#,##0</c:formatCode>
                <c:ptCount val="6"/>
                <c:pt idx="0">
                  <c:v>46413</c:v>
                </c:pt>
                <c:pt idx="1">
                  <c:v>50407.161110768902</c:v>
                </c:pt>
                <c:pt idx="2">
                  <c:v>57842.435280019883</c:v>
                </c:pt>
                <c:pt idx="3">
                  <c:v>66374.444531225236</c:v>
                </c:pt>
                <c:pt idx="4">
                  <c:v>76164.962030056893</c:v>
                </c:pt>
                <c:pt idx="5">
                  <c:v>87399.623183451957</c:v>
                </c:pt>
              </c:numCache>
            </c:numRef>
          </c:yVal>
          <c:smooth val="0"/>
          <c:extLst xmlns:c16r2="http://schemas.microsoft.com/office/drawing/2015/06/chart">
            <c:ext xmlns:c16="http://schemas.microsoft.com/office/drawing/2014/chart" uri="{C3380CC4-5D6E-409C-BE32-E72D297353CC}">
              <c16:uniqueId val="{00000000-E36E-4822-874F-FADD3824B4ED}"/>
            </c:ext>
          </c:extLst>
        </c:ser>
        <c:ser>
          <c:idx val="1"/>
          <c:order val="1"/>
          <c:tx>
            <c:strRef>
              <c:f>Calculations!$C$3</c:f>
              <c:strCache>
                <c:ptCount val="1"/>
                <c:pt idx="0">
                  <c:v>Med</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Calculations!$D$1:$AA$1</c:f>
              <c:numCache>
                <c:formatCode>General</c:formatCode>
                <c:ptCount val="6"/>
                <c:pt idx="0">
                  <c:v>2017</c:v>
                </c:pt>
                <c:pt idx="1">
                  <c:v>2020</c:v>
                </c:pt>
                <c:pt idx="2">
                  <c:v>2025</c:v>
                </c:pt>
                <c:pt idx="3">
                  <c:v>2030</c:v>
                </c:pt>
                <c:pt idx="4">
                  <c:v>2035</c:v>
                </c:pt>
                <c:pt idx="5">
                  <c:v>2040</c:v>
                </c:pt>
              </c:numCache>
            </c:numRef>
          </c:xVal>
          <c:yVal>
            <c:numRef>
              <c:f>Calculations!$D$3:$AA$3</c:f>
              <c:numCache>
                <c:formatCode>#,##0</c:formatCode>
                <c:ptCount val="6"/>
                <c:pt idx="0">
                  <c:v>46413</c:v>
                </c:pt>
                <c:pt idx="1">
                  <c:v>48633.552934453801</c:v>
                </c:pt>
                <c:pt idx="2">
                  <c:v>52573.060571510003</c:v>
                </c:pt>
                <c:pt idx="3">
                  <c:v>56831.683705707423</c:v>
                </c:pt>
                <c:pt idx="4">
                  <c:v>61435.271938036363</c:v>
                </c:pt>
                <c:pt idx="5">
                  <c:v>66411.768788075438</c:v>
                </c:pt>
              </c:numCache>
            </c:numRef>
          </c:yVal>
          <c:smooth val="0"/>
          <c:extLst xmlns:c16r2="http://schemas.microsoft.com/office/drawing/2015/06/chart">
            <c:ext xmlns:c16="http://schemas.microsoft.com/office/drawing/2014/chart" uri="{C3380CC4-5D6E-409C-BE32-E72D297353CC}">
              <c16:uniqueId val="{00000001-E36E-4822-874F-FADD3824B4ED}"/>
            </c:ext>
          </c:extLst>
        </c:ser>
        <c:ser>
          <c:idx val="2"/>
          <c:order val="2"/>
          <c:tx>
            <c:strRef>
              <c:f>Calculations!$C$4</c:f>
              <c:strCache>
                <c:ptCount val="1"/>
                <c:pt idx="0">
                  <c:v>Historic growth rate</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Calculations!$D$1:$AA$1</c:f>
              <c:numCache>
                <c:formatCode>General</c:formatCode>
                <c:ptCount val="6"/>
                <c:pt idx="0">
                  <c:v>2017</c:v>
                </c:pt>
                <c:pt idx="1">
                  <c:v>2020</c:v>
                </c:pt>
                <c:pt idx="2">
                  <c:v>2025</c:v>
                </c:pt>
                <c:pt idx="3">
                  <c:v>2030</c:v>
                </c:pt>
                <c:pt idx="4">
                  <c:v>2035</c:v>
                </c:pt>
                <c:pt idx="5">
                  <c:v>2040</c:v>
                </c:pt>
              </c:numCache>
            </c:numRef>
          </c:xVal>
          <c:yVal>
            <c:numRef>
              <c:f>Calculations!$D$4:$AA$4</c:f>
              <c:numCache>
                <c:formatCode>#,##0</c:formatCode>
                <c:ptCount val="6"/>
                <c:pt idx="0">
                  <c:v>46413</c:v>
                </c:pt>
                <c:pt idx="1">
                  <c:v>47819.360312999997</c:v>
                </c:pt>
                <c:pt idx="2">
                  <c:v>50258.628278316079</c:v>
                </c:pt>
                <c:pt idx="3">
                  <c:v>52822.323424750182</c:v>
                </c:pt>
                <c:pt idx="4">
                  <c:v>55516.792789045183</c:v>
                </c:pt>
                <c:pt idx="5">
                  <c:v>58348.707170605507</c:v>
                </c:pt>
              </c:numCache>
            </c:numRef>
          </c:yVal>
          <c:smooth val="0"/>
          <c:extLst xmlns:c16r2="http://schemas.microsoft.com/office/drawing/2015/06/chart">
            <c:ext xmlns:c16="http://schemas.microsoft.com/office/drawing/2014/chart" uri="{C3380CC4-5D6E-409C-BE32-E72D297353CC}">
              <c16:uniqueId val="{00000002-E36E-4822-874F-FADD3824B4ED}"/>
            </c:ext>
          </c:extLst>
        </c:ser>
        <c:ser>
          <c:idx val="3"/>
          <c:order val="3"/>
          <c:tx>
            <c:strRef>
              <c:f>Calculations!$C$5</c:f>
              <c:strCache>
                <c:ptCount val="1"/>
                <c:pt idx="0">
                  <c:v>Low</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Calculations!$D$1:$AA$1</c:f>
              <c:numCache>
                <c:formatCode>General</c:formatCode>
                <c:ptCount val="6"/>
                <c:pt idx="0">
                  <c:v>2017</c:v>
                </c:pt>
                <c:pt idx="1">
                  <c:v>2020</c:v>
                </c:pt>
                <c:pt idx="2">
                  <c:v>2025</c:v>
                </c:pt>
                <c:pt idx="3">
                  <c:v>2030</c:v>
                </c:pt>
                <c:pt idx="4">
                  <c:v>2035</c:v>
                </c:pt>
                <c:pt idx="5">
                  <c:v>2040</c:v>
                </c:pt>
              </c:numCache>
            </c:numRef>
          </c:xVal>
          <c:yVal>
            <c:numRef>
              <c:f>Calculations!$D$5:$AA$5</c:f>
              <c:numCache>
                <c:formatCode>#,##0</c:formatCode>
                <c:ptCount val="6"/>
                <c:pt idx="0">
                  <c:v>46413</c:v>
                </c:pt>
                <c:pt idx="1">
                  <c:v>46706.016373820799</c:v>
                </c:pt>
                <c:pt idx="2">
                  <c:v>47198.493611055783</c:v>
                </c:pt>
                <c:pt idx="3">
                  <c:v>47696.163623184133</c:v>
                </c:pt>
                <c:pt idx="4">
                  <c:v>48199.081163825023</c:v>
                </c:pt>
                <c:pt idx="5">
                  <c:v>48707.301563930283</c:v>
                </c:pt>
              </c:numCache>
            </c:numRef>
          </c:yVal>
          <c:smooth val="0"/>
          <c:extLst xmlns:c16r2="http://schemas.microsoft.com/office/drawing/2015/06/chart">
            <c:ext xmlns:c16="http://schemas.microsoft.com/office/drawing/2014/chart" uri="{C3380CC4-5D6E-409C-BE32-E72D297353CC}">
              <c16:uniqueId val="{00000003-E36E-4822-874F-FADD3824B4ED}"/>
            </c:ext>
          </c:extLst>
        </c:ser>
        <c:dLbls>
          <c:showLegendKey val="0"/>
          <c:showVal val="0"/>
          <c:showCatName val="0"/>
          <c:showSerName val="0"/>
          <c:showPercent val="0"/>
          <c:showBubbleSize val="0"/>
        </c:dLbls>
        <c:axId val="161998016"/>
        <c:axId val="161998576"/>
      </c:scatterChart>
      <c:valAx>
        <c:axId val="1619980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1998576"/>
        <c:crosses val="autoZero"/>
        <c:crossBetween val="midCat"/>
      </c:valAx>
      <c:valAx>
        <c:axId val="161998576"/>
        <c:scaling>
          <c:orientation val="minMax"/>
          <c:min val="3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199801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01937F-4496-44A7-AE72-DAF6AB93439B}" type="datetimeFigureOut">
              <a:rPr lang="en-US" smtClean="0"/>
              <a:t>6/12/2019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21B16D-7787-4AF2-B507-4E0F573A19CC}" type="slidenum">
              <a:rPr lang="en-US" smtClean="0"/>
              <a:t>‹#›</a:t>
            </a:fld>
            <a:endParaRPr lang="en-US"/>
          </a:p>
        </p:txBody>
      </p:sp>
    </p:spTree>
    <p:extLst>
      <p:ext uri="{BB962C8B-B14F-4D97-AF65-F5344CB8AC3E}">
        <p14:creationId xmlns:p14="http://schemas.microsoft.com/office/powerpoint/2010/main" val="248742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1</a:t>
            </a:fld>
            <a:endParaRPr lang="en-US"/>
          </a:p>
        </p:txBody>
      </p:sp>
    </p:spTree>
    <p:extLst>
      <p:ext uri="{BB962C8B-B14F-4D97-AF65-F5344CB8AC3E}">
        <p14:creationId xmlns:p14="http://schemas.microsoft.com/office/powerpoint/2010/main" val="31840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Promotes a</a:t>
            </a:r>
            <a:r>
              <a:rPr lang="en-US" baseline="0" dirty="0"/>
              <a:t> mix of uses, options for housing, entertainment, and employment</a:t>
            </a:r>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12</a:t>
            </a:fld>
            <a:endParaRPr lang="en-US"/>
          </a:p>
        </p:txBody>
      </p:sp>
    </p:spTree>
    <p:extLst>
      <p:ext uri="{BB962C8B-B14F-4D97-AF65-F5344CB8AC3E}">
        <p14:creationId xmlns:p14="http://schemas.microsoft.com/office/powerpoint/2010/main" val="384016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13</a:t>
            </a:fld>
            <a:endParaRPr lang="en-US"/>
          </a:p>
        </p:txBody>
      </p:sp>
    </p:spTree>
    <p:extLst>
      <p:ext uri="{BB962C8B-B14F-4D97-AF65-F5344CB8AC3E}">
        <p14:creationId xmlns:p14="http://schemas.microsoft.com/office/powerpoint/2010/main" val="337211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14</a:t>
            </a:fld>
            <a:endParaRPr lang="en-US"/>
          </a:p>
        </p:txBody>
      </p:sp>
    </p:spTree>
    <p:extLst>
      <p:ext uri="{BB962C8B-B14F-4D97-AF65-F5344CB8AC3E}">
        <p14:creationId xmlns:p14="http://schemas.microsoft.com/office/powerpoint/2010/main" val="38080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7938" indent="0">
              <a:spcBef>
                <a:spcPts val="0"/>
              </a:spcBef>
              <a:buFontTx/>
              <a:buNone/>
            </a:pPr>
            <a:r>
              <a:rPr lang="en-US" sz="1200" dirty="0" smtClean="0">
                <a:solidFill>
                  <a:schemeClr val="tx1">
                    <a:lumMod val="65000"/>
                    <a:lumOff val="35000"/>
                  </a:schemeClr>
                </a:solidFill>
                <a:latin typeface="Arial" panose="020B0604020202020204" pitchFamily="34" charset="0"/>
                <a:cs typeface="Arial" panose="020B0604020202020204" pitchFamily="34" charset="0"/>
              </a:rPr>
              <a:t>The</a:t>
            </a:r>
            <a:r>
              <a:rPr lang="en-US" sz="1200" baseline="0" dirty="0" smtClean="0">
                <a:solidFill>
                  <a:schemeClr val="tx1">
                    <a:lumMod val="65000"/>
                    <a:lumOff val="35000"/>
                  </a:schemeClr>
                </a:solidFill>
                <a:latin typeface="Arial" panose="020B0604020202020204" pitchFamily="34" charset="0"/>
                <a:cs typeface="Arial" panose="020B0604020202020204" pitchFamily="34" charset="0"/>
              </a:rPr>
              <a:t> Downtown (D) land use encourages:</a:t>
            </a:r>
          </a:p>
          <a:p>
            <a:pPr marL="7938" indent="0">
              <a:spcBef>
                <a:spcPts val="0"/>
              </a:spcBef>
              <a:buFontTx/>
              <a:buNone/>
            </a:pPr>
            <a:r>
              <a:rPr lang="en-US" sz="1200" baseline="0" dirty="0" smtClean="0">
                <a:solidFill>
                  <a:schemeClr val="tx1">
                    <a:lumMod val="65000"/>
                    <a:lumOff val="35000"/>
                  </a:schemeClr>
                </a:solidFill>
                <a:latin typeface="Arial" panose="020B0604020202020204" pitchFamily="34" charset="0"/>
                <a:cs typeface="Arial" panose="020B0604020202020204" pitchFamily="34" charset="0"/>
              </a:rPr>
              <a:t> - Mixed use</a:t>
            </a:r>
          </a:p>
          <a:p>
            <a:pPr marL="7938" indent="0">
              <a:spcBef>
                <a:spcPts val="0"/>
              </a:spcBef>
              <a:buFontTx/>
              <a:buNone/>
            </a:pPr>
            <a:r>
              <a:rPr lang="en-US" sz="1200" baseline="0" dirty="0" smtClean="0">
                <a:solidFill>
                  <a:schemeClr val="tx1">
                    <a:lumMod val="65000"/>
                    <a:lumOff val="35000"/>
                  </a:schemeClr>
                </a:solidFill>
                <a:latin typeface="Arial" panose="020B0604020202020204" pitchFamily="34" charset="0"/>
                <a:cs typeface="Arial" panose="020B0604020202020204" pitchFamily="34" charset="0"/>
              </a:rPr>
              <a:t> - Pedestrian oriented buildings</a:t>
            </a:r>
          </a:p>
          <a:p>
            <a:pPr marL="7938" indent="0">
              <a:spcBef>
                <a:spcPts val="0"/>
              </a:spcBef>
              <a:buFontTx/>
              <a:buNone/>
            </a:pPr>
            <a:r>
              <a:rPr lang="en-US" sz="1200" baseline="0" dirty="0" smtClean="0">
                <a:solidFill>
                  <a:schemeClr val="tx1">
                    <a:lumMod val="65000"/>
                    <a:lumOff val="35000"/>
                  </a:schemeClr>
                </a:solidFill>
                <a:latin typeface="Arial" panose="020B0604020202020204" pitchFamily="34" charset="0"/>
                <a:cs typeface="Arial" panose="020B0604020202020204" pitchFamily="34" charset="0"/>
              </a:rPr>
              <a:t> - Location criteria for parking</a:t>
            </a:r>
          </a:p>
          <a:p>
            <a:pPr marL="7938" indent="0">
              <a:spcBef>
                <a:spcPts val="0"/>
              </a:spcBef>
              <a:buFontTx/>
              <a:buNone/>
            </a:pPr>
            <a:r>
              <a:rPr lang="en-US" sz="1200" baseline="0" dirty="0" smtClean="0">
                <a:solidFill>
                  <a:schemeClr val="tx1">
                    <a:lumMod val="65000"/>
                    <a:lumOff val="35000"/>
                  </a:schemeClr>
                </a:solidFill>
                <a:latin typeface="Arial" panose="020B0604020202020204" pitchFamily="34" charset="0"/>
                <a:cs typeface="Arial" panose="020B0604020202020204" pitchFamily="34" charset="0"/>
              </a:rPr>
              <a:t> - Encourages design standards/Form Based Code (FBC)</a:t>
            </a:r>
            <a:endParaRPr lang="en-US" sz="1200" dirty="0" smtClean="0">
              <a:solidFill>
                <a:schemeClr val="tx1">
                  <a:lumMod val="65000"/>
                  <a:lumOff val="35000"/>
                </a:schemeClr>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15</a:t>
            </a:fld>
            <a:endParaRPr lang="en-US"/>
          </a:p>
        </p:txBody>
      </p:sp>
    </p:spTree>
    <p:extLst>
      <p:ext uri="{BB962C8B-B14F-4D97-AF65-F5344CB8AC3E}">
        <p14:creationId xmlns:p14="http://schemas.microsoft.com/office/powerpoint/2010/main" val="1360559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lumMod val="65000"/>
                    <a:lumOff val="35000"/>
                  </a:schemeClr>
                </a:solidFill>
                <a:latin typeface="Arial" panose="020B0604020202020204" pitchFamily="34" charset="0"/>
                <a:cs typeface="Arial" panose="020B0604020202020204" pitchFamily="34" charset="0"/>
              </a:rPr>
              <a:t>The revised place-based plan categories are intended to replace the existing single-use plan categories as described in CD Objective 1.8</a:t>
            </a:r>
          </a:p>
          <a:p>
            <a:pPr marL="236538" indent="-228600">
              <a:spcBef>
                <a:spcPts val="0"/>
              </a:spcBef>
              <a:buFontTx/>
              <a:buChar char="-"/>
            </a:pPr>
            <a:r>
              <a:rPr lang="en-US" sz="1200" dirty="0" smtClean="0">
                <a:solidFill>
                  <a:schemeClr val="tx1">
                    <a:lumMod val="65000"/>
                    <a:lumOff val="35000"/>
                  </a:schemeClr>
                </a:solidFill>
                <a:latin typeface="Arial" panose="020B0604020202020204" pitchFamily="34" charset="0"/>
                <a:cs typeface="Arial" panose="020B0604020202020204" pitchFamily="34" charset="0"/>
              </a:rPr>
              <a:t>Promotes mixed use </a:t>
            </a:r>
          </a:p>
          <a:p>
            <a:pPr marL="236538" indent="-228600">
              <a:spcBef>
                <a:spcPts val="0"/>
              </a:spcBef>
              <a:buFontTx/>
              <a:buChar char="-"/>
            </a:pPr>
            <a:r>
              <a:rPr lang="en-US" sz="1200" dirty="0" smtClean="0">
                <a:solidFill>
                  <a:schemeClr val="tx1">
                    <a:lumMod val="65000"/>
                    <a:lumOff val="35000"/>
                  </a:schemeClr>
                </a:solidFill>
                <a:latin typeface="Arial" panose="020B0604020202020204" pitchFamily="34" charset="0"/>
                <a:cs typeface="Arial" panose="020B0604020202020204" pitchFamily="34" charset="0"/>
              </a:rPr>
              <a:t>Establishes placemaking standards </a:t>
            </a:r>
          </a:p>
          <a:p>
            <a:pPr marL="236538" indent="-228600">
              <a:spcBef>
                <a:spcPts val="0"/>
              </a:spcBef>
              <a:buFontTx/>
              <a:buChar char="-"/>
            </a:pPr>
            <a:r>
              <a:rPr lang="en-US" sz="1200" dirty="0" smtClean="0">
                <a:solidFill>
                  <a:schemeClr val="tx1">
                    <a:lumMod val="65000"/>
                    <a:lumOff val="35000"/>
                  </a:schemeClr>
                </a:solidFill>
                <a:latin typeface="Arial" panose="020B0604020202020204" pitchFamily="34" charset="0"/>
                <a:cs typeface="Arial" panose="020B0604020202020204" pitchFamily="34" charset="0"/>
              </a:rPr>
              <a:t>Specifies preferred development typologies</a:t>
            </a:r>
          </a:p>
          <a:p>
            <a:pPr marL="236538" indent="-228600">
              <a:spcBef>
                <a:spcPts val="0"/>
              </a:spcBef>
              <a:buFontTx/>
              <a:buChar char="-"/>
            </a:pPr>
            <a:r>
              <a:rPr lang="en-US" sz="1200" dirty="0" smtClean="0">
                <a:solidFill>
                  <a:schemeClr val="tx1">
                    <a:lumMod val="65000"/>
                    <a:lumOff val="35000"/>
                  </a:schemeClr>
                </a:solidFill>
                <a:latin typeface="Arial" panose="020B0604020202020204" pitchFamily="34" charset="0"/>
                <a:cs typeface="Arial" panose="020B0604020202020204" pitchFamily="34" charset="0"/>
              </a:rPr>
              <a:t>Encourages a variety of mobility options.</a:t>
            </a:r>
          </a:p>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16</a:t>
            </a:fld>
            <a:endParaRPr lang="en-US"/>
          </a:p>
        </p:txBody>
      </p:sp>
    </p:spTree>
    <p:extLst>
      <p:ext uri="{BB962C8B-B14F-4D97-AF65-F5344CB8AC3E}">
        <p14:creationId xmlns:p14="http://schemas.microsoft.com/office/powerpoint/2010/main" val="2113177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17</a:t>
            </a:fld>
            <a:endParaRPr lang="en-US"/>
          </a:p>
        </p:txBody>
      </p:sp>
    </p:spTree>
    <p:extLst>
      <p:ext uri="{BB962C8B-B14F-4D97-AF65-F5344CB8AC3E}">
        <p14:creationId xmlns:p14="http://schemas.microsoft.com/office/powerpoint/2010/main" val="1466610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difficult to redevelop properties under the current plan. Single use land uses on the commercial corridors leads to flip/flop comp plan land use amendments. </a:t>
            </a:r>
            <a:r>
              <a:rPr lang="en-US" sz="1200" kern="1200" dirty="0" smtClean="0">
                <a:solidFill>
                  <a:schemeClr val="tx1"/>
                </a:solidFill>
                <a:effectLst/>
                <a:latin typeface="+mn-lt"/>
                <a:ea typeface="+mn-ea"/>
                <a:cs typeface="+mn-cs"/>
              </a:rPr>
              <a:t>This </a:t>
            </a:r>
            <a:r>
              <a:rPr lang="en-US" sz="1200" kern="1200" dirty="0">
                <a:solidFill>
                  <a:schemeClr val="tx1"/>
                </a:solidFill>
                <a:effectLst/>
                <a:latin typeface="+mn-lt"/>
                <a:ea typeface="+mn-ea"/>
                <a:cs typeface="+mn-cs"/>
              </a:rPr>
              <a:t>creates uncertainty. The Gateway Corridor land use category allows mixed use residential/commercial in one development. No need for flip/flop land use amendments as long as certain development design standards are followed. This creates certainty. </a:t>
            </a:r>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18</a:t>
            </a:fld>
            <a:endParaRPr lang="en-US"/>
          </a:p>
        </p:txBody>
      </p:sp>
    </p:spTree>
    <p:extLst>
      <p:ext uri="{BB962C8B-B14F-4D97-AF65-F5344CB8AC3E}">
        <p14:creationId xmlns:p14="http://schemas.microsoft.com/office/powerpoint/2010/main" val="188476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19</a:t>
            </a:fld>
            <a:endParaRPr lang="en-US"/>
          </a:p>
        </p:txBody>
      </p:sp>
    </p:spTree>
    <p:extLst>
      <p:ext uri="{BB962C8B-B14F-4D97-AF65-F5344CB8AC3E}">
        <p14:creationId xmlns:p14="http://schemas.microsoft.com/office/powerpoint/2010/main" val="1931602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20</a:t>
            </a:fld>
            <a:endParaRPr lang="en-US"/>
          </a:p>
        </p:txBody>
      </p:sp>
    </p:spTree>
    <p:extLst>
      <p:ext uri="{BB962C8B-B14F-4D97-AF65-F5344CB8AC3E}">
        <p14:creationId xmlns:p14="http://schemas.microsoft.com/office/powerpoint/2010/main" val="2323339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21</a:t>
            </a:fld>
            <a:endParaRPr lang="en-US"/>
          </a:p>
        </p:txBody>
      </p:sp>
    </p:spTree>
    <p:extLst>
      <p:ext uri="{BB962C8B-B14F-4D97-AF65-F5344CB8AC3E}">
        <p14:creationId xmlns:p14="http://schemas.microsoft.com/office/powerpoint/2010/main" val="92848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Following medium projections, population estimates</a:t>
            </a:r>
            <a:r>
              <a:rPr lang="en-US" baseline="0" dirty="0"/>
              <a:t> are approximately 66,000 residents.  </a:t>
            </a:r>
          </a:p>
          <a:p>
            <a:endParaRPr lang="en-US" baseline="0" dirty="0"/>
          </a:p>
          <a:p>
            <a:r>
              <a:rPr lang="en-US" baseline="0" dirty="0"/>
              <a:t>When looking at the Comprehensive Plan, the goal is to accommodate the projected growth while meeting the other goals of the City.</a:t>
            </a:r>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4</a:t>
            </a:fld>
            <a:endParaRPr lang="en-US"/>
          </a:p>
        </p:txBody>
      </p:sp>
    </p:spTree>
    <p:extLst>
      <p:ext uri="{BB962C8B-B14F-4D97-AF65-F5344CB8AC3E}">
        <p14:creationId xmlns:p14="http://schemas.microsoft.com/office/powerpoint/2010/main" val="1023544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consolidating the land use categories reduces the need for amendments with every development proposal. Streamlines the approval process.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Increases readability by the general public, and other novice users of the plan.</a:t>
            </a:r>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22</a:t>
            </a:fld>
            <a:endParaRPr lang="en-US"/>
          </a:p>
        </p:txBody>
      </p:sp>
    </p:spTree>
    <p:extLst>
      <p:ext uri="{BB962C8B-B14F-4D97-AF65-F5344CB8AC3E}">
        <p14:creationId xmlns:p14="http://schemas.microsoft.com/office/powerpoint/2010/main" val="493023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rial" panose="020B0604020202020204" pitchFamily="34" charset="0"/>
                <a:cs typeface="Arial" panose="020B0604020202020204" pitchFamily="34" charset="0"/>
              </a:rPr>
              <a:t>The revised place-based plan categories are intended to replace the existing single-use plan categories as described in CD Objective 1.8</a:t>
            </a:r>
          </a:p>
          <a:p>
            <a:pPr marL="236538" indent="-228600">
              <a:spcBef>
                <a:spcPts val="0"/>
              </a:spcBef>
              <a:buFontTx/>
              <a:buChar char="-"/>
            </a:pPr>
            <a:r>
              <a:rPr lang="en-US" sz="1200" dirty="0">
                <a:solidFill>
                  <a:schemeClr val="tx1">
                    <a:lumMod val="65000"/>
                    <a:lumOff val="35000"/>
                  </a:schemeClr>
                </a:solidFill>
                <a:latin typeface="Arial" panose="020B0604020202020204" pitchFamily="34" charset="0"/>
                <a:cs typeface="Arial" panose="020B0604020202020204" pitchFamily="34" charset="0"/>
              </a:rPr>
              <a:t>Promotes mixed use </a:t>
            </a:r>
          </a:p>
          <a:p>
            <a:pPr marL="236538" indent="-228600">
              <a:spcBef>
                <a:spcPts val="0"/>
              </a:spcBef>
              <a:buFontTx/>
              <a:buChar char="-"/>
            </a:pPr>
            <a:r>
              <a:rPr lang="en-US" sz="1200" dirty="0">
                <a:solidFill>
                  <a:schemeClr val="tx1">
                    <a:lumMod val="65000"/>
                    <a:lumOff val="35000"/>
                  </a:schemeClr>
                </a:solidFill>
                <a:latin typeface="Arial" panose="020B0604020202020204" pitchFamily="34" charset="0"/>
                <a:cs typeface="Arial" panose="020B0604020202020204" pitchFamily="34" charset="0"/>
              </a:rPr>
              <a:t>Establishes placemaking standards </a:t>
            </a:r>
          </a:p>
          <a:p>
            <a:pPr marL="236538" indent="-228600">
              <a:spcBef>
                <a:spcPts val="0"/>
              </a:spcBef>
              <a:buFontTx/>
              <a:buChar char="-"/>
            </a:pPr>
            <a:r>
              <a:rPr lang="en-US" sz="1200" dirty="0">
                <a:solidFill>
                  <a:schemeClr val="tx1">
                    <a:lumMod val="65000"/>
                    <a:lumOff val="35000"/>
                  </a:schemeClr>
                </a:solidFill>
                <a:latin typeface="Arial" panose="020B0604020202020204" pitchFamily="34" charset="0"/>
                <a:cs typeface="Arial" panose="020B0604020202020204" pitchFamily="34" charset="0"/>
              </a:rPr>
              <a:t>Specifies preferred development typologies</a:t>
            </a:r>
          </a:p>
          <a:p>
            <a:pPr marL="236538" indent="-228600">
              <a:spcBef>
                <a:spcPts val="0"/>
              </a:spcBef>
              <a:buFontTx/>
              <a:buChar char="-"/>
            </a:pPr>
            <a:r>
              <a:rPr lang="en-US" sz="1200" dirty="0">
                <a:solidFill>
                  <a:schemeClr val="tx1">
                    <a:lumMod val="65000"/>
                    <a:lumOff val="35000"/>
                  </a:schemeClr>
                </a:solidFill>
                <a:latin typeface="Arial" panose="020B0604020202020204" pitchFamily="34" charset="0"/>
                <a:cs typeface="Arial" panose="020B0604020202020204" pitchFamily="34" charset="0"/>
              </a:rPr>
              <a:t>Encourages a variety of mobility options</a:t>
            </a:r>
            <a:r>
              <a:rPr lang="en-US" sz="1200" dirty="0" smtClean="0">
                <a:solidFill>
                  <a:schemeClr val="tx1">
                    <a:lumMod val="65000"/>
                    <a:lumOff val="35000"/>
                  </a:schemeClr>
                </a:solidFill>
                <a:latin typeface="Arial" panose="020B0604020202020204" pitchFamily="34" charset="0"/>
                <a:cs typeface="Arial" panose="020B0604020202020204" pitchFamily="34" charset="0"/>
              </a:rPr>
              <a:t>.</a:t>
            </a:r>
          </a:p>
          <a:p>
            <a:pPr marL="236538" indent="-228600">
              <a:spcBef>
                <a:spcPts val="0"/>
              </a:spcBef>
              <a:buFontTx/>
              <a:buChar char="-"/>
            </a:pPr>
            <a:endParaRPr lang="en-US" sz="1200" dirty="0" smtClean="0">
              <a:solidFill>
                <a:schemeClr val="tx1">
                  <a:lumMod val="65000"/>
                  <a:lumOff val="35000"/>
                </a:schemeClr>
              </a:solidFill>
              <a:latin typeface="Arial" panose="020B0604020202020204" pitchFamily="34" charset="0"/>
              <a:cs typeface="Arial" panose="020B0604020202020204" pitchFamily="34" charset="0"/>
            </a:endParaRPr>
          </a:p>
          <a:p>
            <a:pPr marL="236538" indent="-228600">
              <a:spcBef>
                <a:spcPts val="0"/>
              </a:spcBef>
              <a:buFontTx/>
              <a:buChar char="-"/>
            </a:pPr>
            <a:r>
              <a:rPr lang="en-US" sz="1200" dirty="0" smtClean="0">
                <a:solidFill>
                  <a:schemeClr val="tx1">
                    <a:lumMod val="65000"/>
                    <a:lumOff val="35000"/>
                  </a:schemeClr>
                </a:solidFill>
                <a:latin typeface="Arial" panose="020B0604020202020204" pitchFamily="34" charset="0"/>
                <a:cs typeface="Arial" panose="020B0604020202020204" pitchFamily="34" charset="0"/>
              </a:rPr>
              <a:t>Yellow = freeze density.</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23</a:t>
            </a:fld>
            <a:endParaRPr lang="en-US"/>
          </a:p>
        </p:txBody>
      </p:sp>
    </p:spTree>
    <p:extLst>
      <p:ext uri="{BB962C8B-B14F-4D97-AF65-F5344CB8AC3E}">
        <p14:creationId xmlns:p14="http://schemas.microsoft.com/office/powerpoint/2010/main" val="180791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24</a:t>
            </a:fld>
            <a:endParaRPr lang="en-US"/>
          </a:p>
        </p:txBody>
      </p:sp>
    </p:spTree>
    <p:extLst>
      <p:ext uri="{BB962C8B-B14F-4D97-AF65-F5344CB8AC3E}">
        <p14:creationId xmlns:p14="http://schemas.microsoft.com/office/powerpoint/2010/main" val="1797274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8146A33-3C8A-4B4C-8A08-39C7BCFAF91B}" type="slidenum">
              <a:rPr lang="en-US" altLang="en-US">
                <a:latin typeface="Arial" panose="020B0604020202020204" pitchFamily="34" charset="0"/>
              </a:rPr>
              <a:pPr/>
              <a:t>25</a:t>
            </a:fld>
            <a:endParaRPr lang="en-US" altLang="en-US">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dirty="0" smtClean="0"/>
              <a:t>Besides,</a:t>
            </a:r>
            <a:r>
              <a:rPr lang="en-US" altLang="en-US" baseline="0" dirty="0" smtClean="0"/>
              <a:t> how wide is wide enough? </a:t>
            </a:r>
            <a:endParaRPr lang="en-US" altLang="en-US" dirty="0" smtClean="0"/>
          </a:p>
        </p:txBody>
      </p:sp>
    </p:spTree>
    <p:extLst>
      <p:ext uri="{BB962C8B-B14F-4D97-AF65-F5344CB8AC3E}">
        <p14:creationId xmlns:p14="http://schemas.microsoft.com/office/powerpoint/2010/main" val="2597825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a long</a:t>
            </a:r>
            <a:r>
              <a:rPr lang="en-US" baseline="0" dirty="0" smtClean="0"/>
              <a:t> term approach to reverse this trend.</a:t>
            </a:r>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26</a:t>
            </a:fld>
            <a:endParaRPr lang="en-US"/>
          </a:p>
        </p:txBody>
      </p:sp>
    </p:spTree>
    <p:extLst>
      <p:ext uri="{BB962C8B-B14F-4D97-AF65-F5344CB8AC3E}">
        <p14:creationId xmlns:p14="http://schemas.microsoft.com/office/powerpoint/2010/main" val="138681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 Use and Transportation are</a:t>
            </a:r>
            <a:r>
              <a:rPr lang="en-US" baseline="0" dirty="0" smtClean="0"/>
              <a:t> not mutually exclusive. Half of the new plan addresses the relationship between land use and transportation.</a:t>
            </a:r>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27</a:t>
            </a:fld>
            <a:endParaRPr lang="en-US"/>
          </a:p>
        </p:txBody>
      </p:sp>
    </p:spTree>
    <p:extLst>
      <p:ext uri="{BB962C8B-B14F-4D97-AF65-F5344CB8AC3E}">
        <p14:creationId xmlns:p14="http://schemas.microsoft.com/office/powerpoint/2010/main" val="3767625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We recommended the following in the new comp plan. Golf cart crossing was added at the request of Councilman Jordan.</a:t>
            </a:r>
          </a:p>
          <a:p>
            <a:r>
              <a:rPr lang="en-US" baseline="0" dirty="0" smtClean="0"/>
              <a:t>Parking is something that we should evaluate. We have the highest multifamily residential ratio requirements in the County. Creates a lot of underutilized parking. Some use ratios might need to be increased.</a:t>
            </a:r>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28</a:t>
            </a:fld>
            <a:endParaRPr lang="en-US"/>
          </a:p>
        </p:txBody>
      </p:sp>
    </p:spTree>
    <p:extLst>
      <p:ext uri="{BB962C8B-B14F-4D97-AF65-F5344CB8AC3E}">
        <p14:creationId xmlns:p14="http://schemas.microsoft.com/office/powerpoint/2010/main" val="1268938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rial" panose="020B0604020202020204" pitchFamily="34" charset="0"/>
                <a:cs typeface="Arial" panose="020B0604020202020204" pitchFamily="34" charset="0"/>
              </a:rPr>
              <a:t>Provides options for establishing additional affordable housing policies and/or </a:t>
            </a:r>
            <a:r>
              <a:rPr lang="en-US" sz="1200" dirty="0" smtClean="0">
                <a:solidFill>
                  <a:schemeClr val="tx1">
                    <a:lumMod val="65000"/>
                    <a:lumOff val="35000"/>
                  </a:schemeClr>
                </a:solidFill>
                <a:latin typeface="Arial" panose="020B0604020202020204" pitchFamily="34" charset="0"/>
                <a:cs typeface="Arial" panose="020B0604020202020204" pitchFamily="34" charset="0"/>
              </a:rPr>
              <a:t>programs.</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29</a:t>
            </a:fld>
            <a:endParaRPr lang="en-US"/>
          </a:p>
        </p:txBody>
      </p:sp>
    </p:spTree>
    <p:extLst>
      <p:ext uri="{BB962C8B-B14F-4D97-AF65-F5344CB8AC3E}">
        <p14:creationId xmlns:p14="http://schemas.microsoft.com/office/powerpoint/2010/main" val="1188693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Open space – relates to the provision of open space, how to rank property for acquisition if necessary, establishes policies on what types of open</a:t>
            </a:r>
            <a:r>
              <a:rPr lang="en-US" baseline="0" dirty="0"/>
              <a:t> space are appropriate, and where.</a:t>
            </a:r>
          </a:p>
          <a:p>
            <a:endParaRPr lang="en-US" baseline="0" dirty="0"/>
          </a:p>
          <a:p>
            <a:r>
              <a:rPr lang="en-US" baseline="0" dirty="0"/>
              <a:t>B. Policies pertaining to protection of natural resources, policies related to natural vegetation and trees, protection of endangered species, establishes procedures to amend the FLUM as it relates to wetlands areas.</a:t>
            </a:r>
          </a:p>
        </p:txBody>
      </p:sp>
      <p:sp>
        <p:nvSpPr>
          <p:cNvPr id="4" name="Slide Number Placeholder 3"/>
          <p:cNvSpPr>
            <a:spLocks noGrp="1"/>
          </p:cNvSpPr>
          <p:nvPr>
            <p:ph type="sldNum" sz="quarter" idx="10"/>
          </p:nvPr>
        </p:nvSpPr>
        <p:spPr/>
        <p:txBody>
          <a:bodyPr/>
          <a:lstStyle/>
          <a:p>
            <a:fld id="{0A21B16D-7787-4AF2-B507-4E0F573A19CC}" type="slidenum">
              <a:rPr lang="en-US" smtClean="0"/>
              <a:t>30</a:t>
            </a:fld>
            <a:endParaRPr lang="en-US"/>
          </a:p>
        </p:txBody>
      </p:sp>
    </p:spTree>
    <p:extLst>
      <p:ext uri="{BB962C8B-B14F-4D97-AF65-F5344CB8AC3E}">
        <p14:creationId xmlns:p14="http://schemas.microsoft.com/office/powerpoint/2010/main" val="1223585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a:p>
            <a:r>
              <a:rPr lang="en-US" u="sng" baseline="0" dirty="0" smtClean="0"/>
              <a:t>&gt;</a:t>
            </a:r>
            <a:r>
              <a:rPr lang="en-US" u="none" baseline="0" dirty="0" smtClean="0"/>
              <a:t>5 ACRE WETLANDS PRESERVED IN ST. JOHNS EASEMENT OR CONSERVATION LAND USE.</a:t>
            </a:r>
            <a:endParaRPr lang="en-US" u="sng" baseline="0" dirty="0" smtClean="0"/>
          </a:p>
          <a:p>
            <a:endParaRPr lang="en-US" baseline="0" dirty="0" smtClean="0"/>
          </a:p>
          <a:p>
            <a:endParaRPr lang="en-US" baseline="0" dirty="0"/>
          </a:p>
        </p:txBody>
      </p:sp>
      <p:sp>
        <p:nvSpPr>
          <p:cNvPr id="4" name="Slide Number Placeholder 3"/>
          <p:cNvSpPr>
            <a:spLocks noGrp="1"/>
          </p:cNvSpPr>
          <p:nvPr>
            <p:ph type="sldNum" sz="quarter" idx="10"/>
          </p:nvPr>
        </p:nvSpPr>
        <p:spPr/>
        <p:txBody>
          <a:bodyPr/>
          <a:lstStyle/>
          <a:p>
            <a:fld id="{0A21B16D-7787-4AF2-B507-4E0F573A19CC}" type="slidenum">
              <a:rPr lang="en-US" smtClean="0"/>
              <a:t>31</a:t>
            </a:fld>
            <a:endParaRPr lang="en-US"/>
          </a:p>
        </p:txBody>
      </p:sp>
    </p:spTree>
    <p:extLst>
      <p:ext uri="{BB962C8B-B14F-4D97-AF65-F5344CB8AC3E}">
        <p14:creationId xmlns:p14="http://schemas.microsoft.com/office/powerpoint/2010/main" val="1537367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difficult to accommodate growth using the current plan. The projected growth cannot use all of the marginal lands and the commercial land uses prohibit residential.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City continues to accept long distance roads and water/sewer infrastructure in new subdivisions. Marginal lands are what is left to develop on but not well protected. Clustered development reduces the City’s liability and conserves land.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Clustered development allows for the lands with wetlands to accommodate development, while protecting wetland and other environmentally sensitive areas.</a:t>
            </a:r>
            <a:endParaRPr lang="en-US" dirty="0"/>
          </a:p>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5</a:t>
            </a:fld>
            <a:endParaRPr lang="en-US"/>
          </a:p>
        </p:txBody>
      </p:sp>
    </p:spTree>
    <p:extLst>
      <p:ext uri="{BB962C8B-B14F-4D97-AF65-F5344CB8AC3E}">
        <p14:creationId xmlns:p14="http://schemas.microsoft.com/office/powerpoint/2010/main" val="415836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32</a:t>
            </a:fld>
            <a:endParaRPr lang="en-US"/>
          </a:p>
        </p:txBody>
      </p:sp>
    </p:spTree>
    <p:extLst>
      <p:ext uri="{BB962C8B-B14F-4D97-AF65-F5344CB8AC3E}">
        <p14:creationId xmlns:p14="http://schemas.microsoft.com/office/powerpoint/2010/main" val="2014763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33</a:t>
            </a:fld>
            <a:endParaRPr lang="en-US"/>
          </a:p>
        </p:txBody>
      </p:sp>
    </p:spTree>
    <p:extLst>
      <p:ext uri="{BB962C8B-B14F-4D97-AF65-F5344CB8AC3E}">
        <p14:creationId xmlns:p14="http://schemas.microsoft.com/office/powerpoint/2010/main" val="2371677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34</a:t>
            </a:fld>
            <a:endParaRPr lang="en-US"/>
          </a:p>
        </p:txBody>
      </p:sp>
    </p:spTree>
    <p:extLst>
      <p:ext uri="{BB962C8B-B14F-4D97-AF65-F5344CB8AC3E}">
        <p14:creationId xmlns:p14="http://schemas.microsoft.com/office/powerpoint/2010/main" val="3877674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new criteria might</a:t>
            </a:r>
            <a:r>
              <a:rPr lang="en-US" baseline="0" dirty="0" smtClean="0"/>
              <a:t> address p</a:t>
            </a:r>
            <a:r>
              <a:rPr lang="en-US" dirty="0" smtClean="0"/>
              <a:t>ocket parks,</a:t>
            </a:r>
            <a:r>
              <a:rPr lang="en-US" baseline="0" dirty="0" smtClean="0"/>
              <a:t> civic parks, recreation amenities in new subdivisions. The intent is to create new recreation opportunities through private development rather than public expenditure.</a:t>
            </a:r>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36</a:t>
            </a:fld>
            <a:endParaRPr lang="en-US"/>
          </a:p>
        </p:txBody>
      </p:sp>
    </p:spTree>
    <p:extLst>
      <p:ext uri="{BB962C8B-B14F-4D97-AF65-F5344CB8AC3E}">
        <p14:creationId xmlns:p14="http://schemas.microsoft.com/office/powerpoint/2010/main" val="1726044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37</a:t>
            </a:fld>
            <a:endParaRPr lang="en-US"/>
          </a:p>
        </p:txBody>
      </p:sp>
    </p:spTree>
    <p:extLst>
      <p:ext uri="{BB962C8B-B14F-4D97-AF65-F5344CB8AC3E}">
        <p14:creationId xmlns:p14="http://schemas.microsoft.com/office/powerpoint/2010/main" val="2014763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38</a:t>
            </a:fld>
            <a:endParaRPr lang="en-US"/>
          </a:p>
        </p:txBody>
      </p:sp>
    </p:spTree>
    <p:extLst>
      <p:ext uri="{BB962C8B-B14F-4D97-AF65-F5344CB8AC3E}">
        <p14:creationId xmlns:p14="http://schemas.microsoft.com/office/powerpoint/2010/main" val="2014763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Strategies currently being undertaken include the Multimodal Master Plan, and the Resiliency Strategic Plan (Resilient Titusville)</a:t>
            </a:r>
          </a:p>
        </p:txBody>
      </p:sp>
      <p:sp>
        <p:nvSpPr>
          <p:cNvPr id="4" name="Slide Number Placeholder 3"/>
          <p:cNvSpPr>
            <a:spLocks noGrp="1"/>
          </p:cNvSpPr>
          <p:nvPr>
            <p:ph type="sldNum" sz="quarter" idx="10"/>
          </p:nvPr>
        </p:nvSpPr>
        <p:spPr/>
        <p:txBody>
          <a:bodyPr/>
          <a:lstStyle/>
          <a:p>
            <a:fld id="{0A21B16D-7787-4AF2-B507-4E0F573A19CC}" type="slidenum">
              <a:rPr lang="en-US" smtClean="0"/>
              <a:t>39</a:t>
            </a:fld>
            <a:endParaRPr lang="en-US"/>
          </a:p>
        </p:txBody>
      </p:sp>
    </p:spTree>
    <p:extLst>
      <p:ext uri="{BB962C8B-B14F-4D97-AF65-F5344CB8AC3E}">
        <p14:creationId xmlns:p14="http://schemas.microsoft.com/office/powerpoint/2010/main" val="2014763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Neighborhood</a:t>
            </a:r>
            <a:r>
              <a:rPr lang="en-US" baseline="0" dirty="0" smtClean="0"/>
              <a:t> plans can address appropriate locations for development types, height, massing, and types of uses.</a:t>
            </a:r>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40</a:t>
            </a:fld>
            <a:endParaRPr lang="en-US"/>
          </a:p>
        </p:txBody>
      </p:sp>
    </p:spTree>
    <p:extLst>
      <p:ext uri="{BB962C8B-B14F-4D97-AF65-F5344CB8AC3E}">
        <p14:creationId xmlns:p14="http://schemas.microsoft.com/office/powerpoint/2010/main" val="4081565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help facilitate implementation a</a:t>
            </a:r>
            <a:r>
              <a:rPr lang="en-US" baseline="0" dirty="0" smtClean="0"/>
              <a:t>n updated PD ordinance with mixed use standards should be adopted.</a:t>
            </a:r>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41</a:t>
            </a:fld>
            <a:endParaRPr lang="en-US"/>
          </a:p>
        </p:txBody>
      </p:sp>
    </p:spTree>
    <p:extLst>
      <p:ext uri="{BB962C8B-B14F-4D97-AF65-F5344CB8AC3E}">
        <p14:creationId xmlns:p14="http://schemas.microsoft.com/office/powerpoint/2010/main" val="18057035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Scenario 1: Triggered when a request</a:t>
            </a:r>
            <a:r>
              <a:rPr lang="en-US" baseline="0" dirty="0" smtClean="0"/>
              <a:t> requires a land use amendment. </a:t>
            </a:r>
          </a:p>
          <a:p>
            <a:r>
              <a:rPr lang="en-US" baseline="0" dirty="0" smtClean="0"/>
              <a:t>Scenario 2: Triggered when a rezoning is required to allow a mixed use development. </a:t>
            </a:r>
          </a:p>
          <a:p>
            <a:r>
              <a:rPr lang="en-US" baseline="0" dirty="0" smtClean="0"/>
              <a:t>Scenario 3: Public hearing is required for variances.</a:t>
            </a:r>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42</a:t>
            </a:fld>
            <a:endParaRPr lang="en-US"/>
          </a:p>
        </p:txBody>
      </p:sp>
    </p:spTree>
    <p:extLst>
      <p:ext uri="{BB962C8B-B14F-4D97-AF65-F5344CB8AC3E}">
        <p14:creationId xmlns:p14="http://schemas.microsoft.com/office/powerpoint/2010/main" val="3515051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Separate residential and commercial land uses leads to dependence on the automobile and expensive road infrastructure. Continued roadway capacity improvements to accommodate new development is expensive. Multiple driveways and wide roadways are dangerous for pedestrians. </a:t>
            </a:r>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6</a:t>
            </a:fld>
            <a:endParaRPr lang="en-US"/>
          </a:p>
        </p:txBody>
      </p:sp>
    </p:spTree>
    <p:extLst>
      <p:ext uri="{BB962C8B-B14F-4D97-AF65-F5344CB8AC3E}">
        <p14:creationId xmlns:p14="http://schemas.microsoft.com/office/powerpoint/2010/main" val="8710413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43</a:t>
            </a:fld>
            <a:endParaRPr lang="en-US"/>
          </a:p>
        </p:txBody>
      </p:sp>
    </p:spTree>
    <p:extLst>
      <p:ext uri="{BB962C8B-B14F-4D97-AF65-F5344CB8AC3E}">
        <p14:creationId xmlns:p14="http://schemas.microsoft.com/office/powerpoint/2010/main" val="3016489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44</a:t>
            </a:fld>
            <a:endParaRPr lang="en-US"/>
          </a:p>
        </p:txBody>
      </p:sp>
    </p:spTree>
    <p:extLst>
      <p:ext uri="{BB962C8B-B14F-4D97-AF65-F5344CB8AC3E}">
        <p14:creationId xmlns:p14="http://schemas.microsoft.com/office/powerpoint/2010/main" val="4216782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45</a:t>
            </a:fld>
            <a:endParaRPr lang="en-US"/>
          </a:p>
        </p:txBody>
      </p:sp>
    </p:spTree>
    <p:extLst>
      <p:ext uri="{BB962C8B-B14F-4D97-AF65-F5344CB8AC3E}">
        <p14:creationId xmlns:p14="http://schemas.microsoft.com/office/powerpoint/2010/main" val="31840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FDOT is now looking at corridors holistically, taking into account the development typologies and the roadway conditions, rather than only the characteristics of the roadway.  FDOT will look to the local plan and program improvements accordingly if these concepts are within the City’s Comprehensive Plan.   In general, the corridors throughout the City fall between the C3R and C-5 transects.  </a:t>
            </a:r>
          </a:p>
        </p:txBody>
      </p:sp>
      <p:sp>
        <p:nvSpPr>
          <p:cNvPr id="4" name="Slide Number Placeholder 3"/>
          <p:cNvSpPr>
            <a:spLocks noGrp="1"/>
          </p:cNvSpPr>
          <p:nvPr>
            <p:ph type="sldNum" sz="quarter" idx="10"/>
          </p:nvPr>
        </p:nvSpPr>
        <p:spPr/>
        <p:txBody>
          <a:bodyPr/>
          <a:lstStyle/>
          <a:p>
            <a:fld id="{0A21B16D-7787-4AF2-B507-4E0F573A19CC}" type="slidenum">
              <a:rPr lang="en-US" smtClean="0"/>
              <a:t>7</a:t>
            </a:fld>
            <a:endParaRPr lang="en-US"/>
          </a:p>
        </p:txBody>
      </p:sp>
    </p:spTree>
    <p:extLst>
      <p:ext uri="{BB962C8B-B14F-4D97-AF65-F5344CB8AC3E}">
        <p14:creationId xmlns:p14="http://schemas.microsoft.com/office/powerpoint/2010/main" val="888169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C3R and C3C – large blocks, disconnected roadway network, large building footprints with large parking lots.  Limiting to pedestrians, wholly automobile oriented.</a:t>
            </a:r>
          </a:p>
          <a:p>
            <a:endParaRPr lang="en-US" dirty="0"/>
          </a:p>
          <a:p>
            <a:r>
              <a:rPr lang="en-US" dirty="0"/>
              <a:t>C4 and C5 – smaller blocks, allows good connection between corridors and surrounding neighborhoods.  Allows smaller commercial uses in walkable settings to serve surrounding developments.  Also accommodates a mix of uses including residential and non-residential uses on one property</a:t>
            </a:r>
          </a:p>
        </p:txBody>
      </p:sp>
      <p:sp>
        <p:nvSpPr>
          <p:cNvPr id="4" name="Slide Number Placeholder 3"/>
          <p:cNvSpPr>
            <a:spLocks noGrp="1"/>
          </p:cNvSpPr>
          <p:nvPr>
            <p:ph type="sldNum" sz="quarter" idx="10"/>
          </p:nvPr>
        </p:nvSpPr>
        <p:spPr/>
        <p:txBody>
          <a:bodyPr/>
          <a:lstStyle/>
          <a:p>
            <a:fld id="{0A21B16D-7787-4AF2-B507-4E0F573A19CC}" type="slidenum">
              <a:rPr lang="en-US" smtClean="0"/>
              <a:t>8</a:t>
            </a:fld>
            <a:endParaRPr lang="en-US"/>
          </a:p>
        </p:txBody>
      </p:sp>
    </p:spTree>
    <p:extLst>
      <p:ext uri="{BB962C8B-B14F-4D97-AF65-F5344CB8AC3E}">
        <p14:creationId xmlns:p14="http://schemas.microsoft.com/office/powerpoint/2010/main" val="199740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addition</a:t>
            </a:r>
            <a:r>
              <a:rPr lang="en-US" baseline="0" dirty="0"/>
              <a:t> to the </a:t>
            </a:r>
            <a:r>
              <a:rPr lang="en-US" baseline="0" dirty="0" err="1"/>
              <a:t>titusville</a:t>
            </a:r>
            <a:r>
              <a:rPr lang="en-US" b="1" i="1" baseline="0" dirty="0" err="1"/>
              <a:t>tomorrow</a:t>
            </a:r>
            <a:r>
              <a:rPr lang="en-US" b="0" i="0" baseline="0" dirty="0"/>
              <a:t> visioning exercise, plans from multiple agencies were referenced to ensure the revised plan is consistent with long term goals of other agencies within the County.</a:t>
            </a:r>
          </a:p>
          <a:p>
            <a:endParaRPr lang="en-US" b="0" i="0" baseline="0" dirty="0"/>
          </a:p>
          <a:p>
            <a:r>
              <a:rPr lang="en-US" b="0" i="0" baseline="0" dirty="0"/>
              <a:t>SCTPO </a:t>
            </a:r>
            <a:r>
              <a:rPr lang="en-US" b="0" i="0" baseline="0" dirty="0" err="1"/>
              <a:t>LRTP</a:t>
            </a:r>
            <a:r>
              <a:rPr lang="en-US" b="0" i="0" baseline="0" dirty="0"/>
              <a:t> – Strategizes scenarios based on mixed-use land use patterns and the corresponding impacts to the transportation network.</a:t>
            </a:r>
          </a:p>
          <a:p>
            <a:endParaRPr lang="en-US" b="0" i="0" baseline="0" dirty="0"/>
          </a:p>
          <a:p>
            <a:r>
              <a:rPr lang="en-US" b="0" i="0" baseline="0" dirty="0"/>
              <a:t>Econ Dev Strategic Plan – efficient and predictable LDRs, focusing on revitalization of the corridors, and long-term development strategies.</a:t>
            </a:r>
            <a:endParaRPr lang="en-US" dirty="0"/>
          </a:p>
        </p:txBody>
      </p:sp>
      <p:sp>
        <p:nvSpPr>
          <p:cNvPr id="4" name="Slide Number Placeholder 3"/>
          <p:cNvSpPr>
            <a:spLocks noGrp="1"/>
          </p:cNvSpPr>
          <p:nvPr>
            <p:ph type="sldNum" sz="quarter" idx="10"/>
          </p:nvPr>
        </p:nvSpPr>
        <p:spPr/>
        <p:txBody>
          <a:bodyPr/>
          <a:lstStyle/>
          <a:p>
            <a:fld id="{0A21B16D-7787-4AF2-B507-4E0F573A19CC}" type="slidenum">
              <a:rPr lang="en-US" smtClean="0"/>
              <a:t>9</a:t>
            </a:fld>
            <a:endParaRPr lang="en-US"/>
          </a:p>
        </p:txBody>
      </p:sp>
    </p:spTree>
    <p:extLst>
      <p:ext uri="{BB962C8B-B14F-4D97-AF65-F5344CB8AC3E}">
        <p14:creationId xmlns:p14="http://schemas.microsoft.com/office/powerpoint/2010/main" val="888169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goal of how the City will look at the end of the planning horizon, which is 2040.</a:t>
            </a:r>
          </a:p>
        </p:txBody>
      </p:sp>
      <p:sp>
        <p:nvSpPr>
          <p:cNvPr id="4" name="Slide Number Placeholder 3"/>
          <p:cNvSpPr>
            <a:spLocks noGrp="1"/>
          </p:cNvSpPr>
          <p:nvPr>
            <p:ph type="sldNum" sz="quarter" idx="10"/>
          </p:nvPr>
        </p:nvSpPr>
        <p:spPr/>
        <p:txBody>
          <a:bodyPr/>
          <a:lstStyle/>
          <a:p>
            <a:fld id="{0A21B16D-7787-4AF2-B507-4E0F573A19CC}" type="slidenum">
              <a:rPr lang="en-US" smtClean="0"/>
              <a:t>10</a:t>
            </a:fld>
            <a:endParaRPr lang="en-US"/>
          </a:p>
        </p:txBody>
      </p:sp>
    </p:spTree>
    <p:extLst>
      <p:ext uri="{BB962C8B-B14F-4D97-AF65-F5344CB8AC3E}">
        <p14:creationId xmlns:p14="http://schemas.microsoft.com/office/powerpoint/2010/main" val="1785983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rial" panose="020B0604020202020204" pitchFamily="34" charset="0"/>
                <a:cs typeface="Arial" panose="020B0604020202020204" pitchFamily="34" charset="0"/>
              </a:rPr>
              <a:t>Describes the City including demographics, housing, infrastructure, and integration of land use and mobility.</a:t>
            </a:r>
          </a:p>
        </p:txBody>
      </p:sp>
      <p:sp>
        <p:nvSpPr>
          <p:cNvPr id="4" name="Slide Number Placeholder 3"/>
          <p:cNvSpPr>
            <a:spLocks noGrp="1"/>
          </p:cNvSpPr>
          <p:nvPr>
            <p:ph type="sldNum" sz="quarter" idx="10"/>
          </p:nvPr>
        </p:nvSpPr>
        <p:spPr/>
        <p:txBody>
          <a:bodyPr/>
          <a:lstStyle/>
          <a:p>
            <a:fld id="{0A21B16D-7787-4AF2-B507-4E0F573A19CC}" type="slidenum">
              <a:rPr lang="en-US" smtClean="0"/>
              <a:t>11</a:t>
            </a:fld>
            <a:endParaRPr lang="en-US"/>
          </a:p>
        </p:txBody>
      </p:sp>
    </p:spTree>
    <p:extLst>
      <p:ext uri="{BB962C8B-B14F-4D97-AF65-F5344CB8AC3E}">
        <p14:creationId xmlns:p14="http://schemas.microsoft.com/office/powerpoint/2010/main" val="181755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27E16-46E8-4A9B-9F2C-C8B9113D6A04}" type="datetimeFigureOut">
              <a:rPr lang="en-US" smtClean="0"/>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A374D3-7B06-4A76-BB65-43A0119C686D}" type="slidenum">
              <a:rPr lang="en-US" smtClean="0"/>
              <a:t>‹#›</a:t>
            </a:fld>
            <a:endParaRPr lang="en-US" dirty="0"/>
          </a:p>
        </p:txBody>
      </p:sp>
    </p:spTree>
    <p:extLst>
      <p:ext uri="{BB962C8B-B14F-4D97-AF65-F5344CB8AC3E}">
        <p14:creationId xmlns:p14="http://schemas.microsoft.com/office/powerpoint/2010/main" val="759019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27E16-46E8-4A9B-9F2C-C8B9113D6A04}" type="datetimeFigureOut">
              <a:rPr lang="en-US" smtClean="0"/>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A374D3-7B06-4A76-BB65-43A0119C686D}" type="slidenum">
              <a:rPr lang="en-US" smtClean="0"/>
              <a:t>‹#›</a:t>
            </a:fld>
            <a:endParaRPr lang="en-US" dirty="0"/>
          </a:p>
        </p:txBody>
      </p:sp>
    </p:spTree>
    <p:extLst>
      <p:ext uri="{BB962C8B-B14F-4D97-AF65-F5344CB8AC3E}">
        <p14:creationId xmlns:p14="http://schemas.microsoft.com/office/powerpoint/2010/main" val="3899105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27E16-46E8-4A9B-9F2C-C8B9113D6A04}" type="datetimeFigureOut">
              <a:rPr lang="en-US" smtClean="0"/>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A374D3-7B06-4A76-BB65-43A0119C686D}" type="slidenum">
              <a:rPr lang="en-US" smtClean="0"/>
              <a:t>‹#›</a:t>
            </a:fld>
            <a:endParaRPr lang="en-US" dirty="0"/>
          </a:p>
        </p:txBody>
      </p:sp>
    </p:spTree>
    <p:extLst>
      <p:ext uri="{BB962C8B-B14F-4D97-AF65-F5344CB8AC3E}">
        <p14:creationId xmlns:p14="http://schemas.microsoft.com/office/powerpoint/2010/main" val="3241001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27E16-46E8-4A9B-9F2C-C8B9113D6A04}" type="datetimeFigureOut">
              <a:rPr lang="en-US" smtClean="0"/>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A374D3-7B06-4A76-BB65-43A0119C686D}" type="slidenum">
              <a:rPr lang="en-US" smtClean="0"/>
              <a:t>‹#›</a:t>
            </a:fld>
            <a:endParaRPr lang="en-US" dirty="0"/>
          </a:p>
        </p:txBody>
      </p:sp>
    </p:spTree>
    <p:extLst>
      <p:ext uri="{BB962C8B-B14F-4D97-AF65-F5344CB8AC3E}">
        <p14:creationId xmlns:p14="http://schemas.microsoft.com/office/powerpoint/2010/main" val="81173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27E16-46E8-4A9B-9F2C-C8B9113D6A04}" type="datetimeFigureOut">
              <a:rPr lang="en-US" smtClean="0"/>
              <a:t>6/12/2019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A374D3-7B06-4A76-BB65-43A0119C686D}" type="slidenum">
              <a:rPr lang="en-US" smtClean="0"/>
              <a:t>‹#›</a:t>
            </a:fld>
            <a:endParaRPr lang="en-US" dirty="0"/>
          </a:p>
        </p:txBody>
      </p:sp>
    </p:spTree>
    <p:extLst>
      <p:ext uri="{BB962C8B-B14F-4D97-AF65-F5344CB8AC3E}">
        <p14:creationId xmlns:p14="http://schemas.microsoft.com/office/powerpoint/2010/main" val="13132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27E16-46E8-4A9B-9F2C-C8B9113D6A04}" type="datetimeFigureOut">
              <a:rPr lang="en-US" smtClean="0"/>
              <a:t>6/12/2019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A374D3-7B06-4A76-BB65-43A0119C686D}" type="slidenum">
              <a:rPr lang="en-US" smtClean="0"/>
              <a:t>‹#›</a:t>
            </a:fld>
            <a:endParaRPr lang="en-US" dirty="0"/>
          </a:p>
        </p:txBody>
      </p:sp>
    </p:spTree>
    <p:extLst>
      <p:ext uri="{BB962C8B-B14F-4D97-AF65-F5344CB8AC3E}">
        <p14:creationId xmlns:p14="http://schemas.microsoft.com/office/powerpoint/2010/main" val="234653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27E16-46E8-4A9B-9F2C-C8B9113D6A04}" type="datetimeFigureOut">
              <a:rPr lang="en-US" smtClean="0"/>
              <a:t>6/12/2019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7A374D3-7B06-4A76-BB65-43A0119C686D}" type="slidenum">
              <a:rPr lang="en-US" smtClean="0"/>
              <a:t>‹#›</a:t>
            </a:fld>
            <a:endParaRPr lang="en-US" dirty="0"/>
          </a:p>
        </p:txBody>
      </p:sp>
    </p:spTree>
    <p:extLst>
      <p:ext uri="{BB962C8B-B14F-4D97-AF65-F5344CB8AC3E}">
        <p14:creationId xmlns:p14="http://schemas.microsoft.com/office/powerpoint/2010/main" val="228433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27E16-46E8-4A9B-9F2C-C8B9113D6A04}" type="datetimeFigureOut">
              <a:rPr lang="en-US" smtClean="0"/>
              <a:t>6/12/2019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A374D3-7B06-4A76-BB65-43A0119C686D}" type="slidenum">
              <a:rPr lang="en-US" smtClean="0"/>
              <a:t>‹#›</a:t>
            </a:fld>
            <a:endParaRPr lang="en-US" dirty="0"/>
          </a:p>
        </p:txBody>
      </p:sp>
    </p:spTree>
    <p:extLst>
      <p:ext uri="{BB962C8B-B14F-4D97-AF65-F5344CB8AC3E}">
        <p14:creationId xmlns:p14="http://schemas.microsoft.com/office/powerpoint/2010/main" val="1067247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27E16-46E8-4A9B-9F2C-C8B9113D6A04}" type="datetimeFigureOut">
              <a:rPr lang="en-US" smtClean="0"/>
              <a:t>6/12/2019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A374D3-7B06-4A76-BB65-43A0119C686D}" type="slidenum">
              <a:rPr lang="en-US" smtClean="0"/>
              <a:t>‹#›</a:t>
            </a:fld>
            <a:endParaRPr lang="en-US" dirty="0"/>
          </a:p>
        </p:txBody>
      </p:sp>
    </p:spTree>
    <p:extLst>
      <p:ext uri="{BB962C8B-B14F-4D97-AF65-F5344CB8AC3E}">
        <p14:creationId xmlns:p14="http://schemas.microsoft.com/office/powerpoint/2010/main" val="750681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27E16-46E8-4A9B-9F2C-C8B9113D6A04}" type="datetimeFigureOut">
              <a:rPr lang="en-US" smtClean="0"/>
              <a:t>6/12/2019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A374D3-7B06-4A76-BB65-43A0119C686D}" type="slidenum">
              <a:rPr lang="en-US" smtClean="0"/>
              <a:t>‹#›</a:t>
            </a:fld>
            <a:endParaRPr lang="en-US" dirty="0"/>
          </a:p>
        </p:txBody>
      </p:sp>
    </p:spTree>
    <p:extLst>
      <p:ext uri="{BB962C8B-B14F-4D97-AF65-F5344CB8AC3E}">
        <p14:creationId xmlns:p14="http://schemas.microsoft.com/office/powerpoint/2010/main" val="1864133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27E16-46E8-4A9B-9F2C-C8B9113D6A04}" type="datetimeFigureOut">
              <a:rPr lang="en-US" smtClean="0"/>
              <a:t>6/12/2019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A374D3-7B06-4A76-BB65-43A0119C686D}" type="slidenum">
              <a:rPr lang="en-US" smtClean="0"/>
              <a:t>‹#›</a:t>
            </a:fld>
            <a:endParaRPr lang="en-US" dirty="0"/>
          </a:p>
        </p:txBody>
      </p:sp>
    </p:spTree>
    <p:extLst>
      <p:ext uri="{BB962C8B-B14F-4D97-AF65-F5344CB8AC3E}">
        <p14:creationId xmlns:p14="http://schemas.microsoft.com/office/powerpoint/2010/main" val="2689845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AF27E16-46E8-4A9B-9F2C-C8B9113D6A04}" type="datetimeFigureOut">
              <a:rPr lang="en-US" smtClean="0"/>
              <a:t>6/12/2019</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7A374D3-7B06-4A76-BB65-43A0119C686D}" type="slidenum">
              <a:rPr lang="en-US" smtClean="0"/>
              <a:t>‹#›</a:t>
            </a:fld>
            <a:endParaRPr lang="en-US" dirty="0"/>
          </a:p>
        </p:txBody>
      </p:sp>
    </p:spTree>
    <p:extLst>
      <p:ext uri="{BB962C8B-B14F-4D97-AF65-F5344CB8AC3E}">
        <p14:creationId xmlns:p14="http://schemas.microsoft.com/office/powerpoint/2010/main" val="3391456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8.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9.pn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8.png"/><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9.png"/><Relationship Id="rId9"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39.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44.jpe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9.pn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8.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65.jpeg"/><Relationship Id="rId10" Type="http://schemas.openxmlformats.org/officeDocument/2006/relationships/image" Target="../media/image57.png"/><Relationship Id="rId4" Type="http://schemas.openxmlformats.org/officeDocument/2006/relationships/image" Target="../media/image9.png"/><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66.jpe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png"/><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71.png"/><Relationship Id="rId5" Type="http://schemas.openxmlformats.org/officeDocument/2006/relationships/image" Target="../media/image53.png"/><Relationship Id="rId10" Type="http://schemas.openxmlformats.org/officeDocument/2006/relationships/image" Target="../media/image70.png"/><Relationship Id="rId4" Type="http://schemas.openxmlformats.org/officeDocument/2006/relationships/image" Target="../media/image9.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3.emf"/><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74.jp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436418" y="4324350"/>
            <a:ext cx="8326582" cy="6286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tx1">
                    <a:lumMod val="75000"/>
                    <a:lumOff val="25000"/>
                  </a:schemeClr>
                </a:solidFill>
                <a:latin typeface="Arial" panose="020B0604020202020204" pitchFamily="34" charset="0"/>
                <a:cs typeface="Arial" panose="020B0604020202020204" pitchFamily="34" charset="0"/>
              </a:rPr>
              <a:t>Planning and Zoning Commission</a:t>
            </a:r>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619500" y="3543300"/>
            <a:ext cx="5676900" cy="628650"/>
          </a:xfrm>
        </p:spPr>
        <p:txBody>
          <a:bodyPr>
            <a:noAutofit/>
          </a:bodyPr>
          <a:lstStyle/>
          <a:p>
            <a:r>
              <a:rPr lang="en-US" sz="2800" dirty="0">
                <a:solidFill>
                  <a:schemeClr val="tx1">
                    <a:lumMod val="75000"/>
                    <a:lumOff val="25000"/>
                  </a:schemeClr>
                </a:solidFill>
                <a:latin typeface="Arial" panose="020B0604020202020204" pitchFamily="34" charset="0"/>
                <a:cs typeface="Arial" panose="020B0604020202020204" pitchFamily="34" charset="0"/>
              </a:rPr>
              <a:t>2040 Comprehensive Plan</a:t>
            </a:r>
          </a:p>
        </p:txBody>
      </p:sp>
      <p:pic>
        <p:nvPicPr>
          <p:cNvPr id="2" name="Picture 1" descr="Titusville Tomorrow Logo" title="titusville tomorrow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617687"/>
            <a:ext cx="3581400" cy="536702"/>
          </a:xfrm>
          <a:prstGeom prst="rect">
            <a:avLst/>
          </a:prstGeom>
        </p:spPr>
      </p:pic>
      <p:sp>
        <p:nvSpPr>
          <p:cNvPr id="8" name="Rectangle 7" descr="navy blue rectangle shape" title="navy blue rectangle shape"/>
          <p:cNvSpPr/>
          <p:nvPr/>
        </p:nvSpPr>
        <p:spPr>
          <a:xfrm>
            <a:off x="0" y="742949"/>
            <a:ext cx="9144000" cy="2667001"/>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City of Titusville Florida Logo" title="City of Titusville Florida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8243" y="1114819"/>
            <a:ext cx="2747514" cy="1923260"/>
          </a:xfrm>
          <a:prstGeom prst="rect">
            <a:avLst/>
          </a:prstGeom>
        </p:spPr>
      </p:pic>
      <p:pic>
        <p:nvPicPr>
          <p:cNvPr id="9" name="Picture 8" descr="Titusville, Florida Founded 1867 City Seal" title="Titusville Sea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1470" y="57150"/>
            <a:ext cx="961060" cy="959458"/>
          </a:xfrm>
          <a:prstGeom prst="rect">
            <a:avLst/>
          </a:prstGeom>
        </p:spPr>
      </p:pic>
    </p:spTree>
    <p:extLst>
      <p:ext uri="{BB962C8B-B14F-4D97-AF65-F5344CB8AC3E}">
        <p14:creationId xmlns:p14="http://schemas.microsoft.com/office/powerpoint/2010/main" val="2782607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Introduction in light blue arrow" title="Introduction"/>
          <p:cNvSpPr/>
          <p:nvPr/>
        </p:nvSpPr>
        <p:spPr>
          <a:xfrm>
            <a:off x="0" y="1935263"/>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People</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Housing</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a:t>
            </a:r>
            <a:r>
              <a:rPr lang="en-US" sz="1800">
                <a:solidFill>
                  <a:schemeClr val="bg1">
                    <a:lumMod val="50000"/>
                  </a:schemeClr>
                </a:solidFill>
                <a:latin typeface="Arial" panose="020B0604020202020204" pitchFamily="34" charset="0"/>
                <a:cs typeface="Arial" panose="020B0604020202020204" pitchFamily="34" charset="0"/>
              </a:rPr>
              <a:t>Natural Resources</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sp>
        <p:nvSpPr>
          <p:cNvPr id="29" name="Content Placeholder 2"/>
          <p:cNvSpPr>
            <a:spLocks noGrp="1"/>
          </p:cNvSpPr>
          <p:nvPr>
            <p:ph idx="1"/>
          </p:nvPr>
        </p:nvSpPr>
        <p:spPr>
          <a:xfrm>
            <a:off x="2743200" y="133350"/>
            <a:ext cx="6267007" cy="641910"/>
          </a:xfrm>
        </p:spPr>
        <p:txBody>
          <a:bodyPr>
            <a:normAutofit/>
          </a:bodyPr>
          <a:lstStyle/>
          <a:p>
            <a:pPr marL="0" indent="0" algn="just">
              <a:spcBef>
                <a:spcPts val="0"/>
              </a:spcBef>
              <a:buNone/>
            </a:pPr>
            <a:r>
              <a:rPr lang="en-US" sz="2400" dirty="0">
                <a:solidFill>
                  <a:schemeClr val="tx1">
                    <a:lumMod val="75000"/>
                    <a:lumOff val="25000"/>
                  </a:schemeClr>
                </a:solidFill>
                <a:latin typeface="Arial" panose="020B0604020202020204" pitchFamily="34" charset="0"/>
                <a:cs typeface="Arial" panose="020B0604020202020204" pitchFamily="34" charset="0"/>
              </a:rPr>
              <a:t>Titusville Comprehensive Plan Vision</a:t>
            </a:r>
          </a:p>
        </p:txBody>
      </p:sp>
      <p:cxnSp>
        <p:nvCxnSpPr>
          <p:cNvPr id="33" name="Straight Connector 32" descr="line divider to separate slide" title="line divider"/>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3" name="Rectangle 2"/>
          <p:cNvSpPr/>
          <p:nvPr/>
        </p:nvSpPr>
        <p:spPr>
          <a:xfrm>
            <a:off x="3045542" y="617212"/>
            <a:ext cx="5716229" cy="2308324"/>
          </a:xfrm>
          <a:prstGeom prst="rect">
            <a:avLst/>
          </a:prstGeom>
        </p:spPr>
        <p:txBody>
          <a:bodyPr wrap="square">
            <a:spAutoFit/>
          </a:bodyPr>
          <a:lstStyle/>
          <a:p>
            <a:pPr marL="7938" algn="just">
              <a:spcBef>
                <a:spcPts val="0"/>
              </a:spcBef>
              <a:buNone/>
            </a:pPr>
            <a:r>
              <a:rPr lang="en-US" sz="1600" i="1" dirty="0">
                <a:latin typeface="Arial" panose="020B0604020202020204" pitchFamily="34" charset="0"/>
                <a:cs typeface="Arial" panose="020B0604020202020204" pitchFamily="34" charset="0"/>
              </a:rPr>
              <a:t>“Unified by its natural features and space heritage, Titusville seeks to protect its future by: sustaining and nurturing a pedestrian scale and feel; protecting its’ waterfront and capitalizing on the opportunity to provide public access and enjoyment; utilizing smart-growth policies to accommodate future development, while protecting natural resources; and embracing the designation as a Trail Town by expanding pedestrian and bicycle infrastructure, and </a:t>
            </a:r>
            <a:r>
              <a:rPr lang="en-US" sz="1600" i="1" dirty="0" smtClean="0">
                <a:latin typeface="Arial" panose="020B0604020202020204" pitchFamily="34" charset="0"/>
                <a:cs typeface="Arial" panose="020B0604020202020204" pitchFamily="34" charset="0"/>
              </a:rPr>
              <a:t>providing </a:t>
            </a:r>
            <a:r>
              <a:rPr lang="en-US" sz="1600" i="1" dirty="0">
                <a:latin typeface="Arial" panose="020B0604020202020204" pitchFamily="34" charset="0"/>
                <a:cs typeface="Arial" panose="020B0604020202020204" pitchFamily="34" charset="0"/>
              </a:rPr>
              <a:t>additional forms of mobility for residents and visitors.”</a:t>
            </a:r>
            <a:endParaRPr lang="en-US" sz="1400" i="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9" name="Picture 8" descr="picture of a park with people sitting out" title="picture of a park"/>
          <p:cNvPicPr>
            <a:picLocks noChangeAspect="1"/>
          </p:cNvPicPr>
          <p:nvPr/>
        </p:nvPicPr>
        <p:blipFill rotWithShape="1">
          <a:blip r:embed="rId5" cstate="print">
            <a:extLst>
              <a:ext uri="{28A0092B-C50C-407E-A947-70E740481C1C}">
                <a14:useLocalDpi xmlns:a14="http://schemas.microsoft.com/office/drawing/2010/main" val="0"/>
              </a:ext>
            </a:extLst>
          </a:blip>
          <a:srcRect t="6087" b="17419"/>
          <a:stretch/>
        </p:blipFill>
        <p:spPr>
          <a:xfrm>
            <a:off x="3124814" y="2917345"/>
            <a:ext cx="5637571" cy="1764029"/>
          </a:xfrm>
          <a:prstGeom prst="rect">
            <a:avLst/>
          </a:prstGeom>
        </p:spPr>
      </p:pic>
      <p:sp>
        <p:nvSpPr>
          <p:cNvPr id="10" name="Title 9" hidden="1"/>
          <p:cNvSpPr>
            <a:spLocks noGrp="1"/>
          </p:cNvSpPr>
          <p:nvPr>
            <p:ph type="title"/>
          </p:nvPr>
        </p:nvSpPr>
        <p:spPr/>
        <p:txBody>
          <a:bodyPr/>
          <a:lstStyle/>
          <a:p>
            <a:r>
              <a:rPr lang="en-US" dirty="0" smtClean="0"/>
              <a:t>Introduction</a:t>
            </a:r>
            <a:endParaRPr lang="en-US" dirty="0"/>
          </a:p>
        </p:txBody>
      </p:sp>
    </p:spTree>
    <p:extLst>
      <p:ext uri="{BB962C8B-B14F-4D97-AF65-F5344CB8AC3E}">
        <p14:creationId xmlns:p14="http://schemas.microsoft.com/office/powerpoint/2010/main" val="184527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people in light blue arrow" title="people"/>
          <p:cNvSpPr/>
          <p:nvPr/>
        </p:nvSpPr>
        <p:spPr>
          <a:xfrm>
            <a:off x="0" y="2259127"/>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Housing</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a:t>
            </a:r>
            <a:r>
              <a:rPr lang="en-US" sz="1800">
                <a:solidFill>
                  <a:schemeClr val="bg1">
                    <a:lumMod val="50000"/>
                  </a:schemeClr>
                </a:solidFill>
                <a:latin typeface="Arial" panose="020B0604020202020204" pitchFamily="34" charset="0"/>
                <a:cs typeface="Arial" panose="020B0604020202020204" pitchFamily="34" charset="0"/>
              </a:rPr>
              <a:t>Natural Resources</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9" name="Picture 8" descr="picture of hardware store downtown Titusville" title="pictur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800" y="2491173"/>
            <a:ext cx="2819400" cy="2114550"/>
          </a:xfrm>
          <a:prstGeom prst="rect">
            <a:avLst/>
          </a:prstGeom>
        </p:spPr>
      </p:pic>
      <p:pic>
        <p:nvPicPr>
          <p:cNvPr id="10" name="Picture 9" descr="picture of people sitting on riverfront " title="pictur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2491173"/>
            <a:ext cx="2819400" cy="2114550"/>
          </a:xfrm>
          <a:prstGeom prst="rect">
            <a:avLst/>
          </a:prstGeom>
        </p:spPr>
      </p:pic>
      <p:pic>
        <p:nvPicPr>
          <p:cNvPr id="1026" name="Picture 2" descr="picture of people attending downtown street party" title="pictur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1419"/>
          <a:stretch/>
        </p:blipFill>
        <p:spPr bwMode="auto">
          <a:xfrm>
            <a:off x="2971800" y="165100"/>
            <a:ext cx="28194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icture of people biking" title="pictur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171244"/>
            <a:ext cx="2819400" cy="2114550"/>
          </a:xfrm>
          <a:prstGeom prst="rect">
            <a:avLst/>
          </a:prstGeom>
        </p:spPr>
      </p:pic>
      <p:sp>
        <p:nvSpPr>
          <p:cNvPr id="3" name="Title 2" hidden="1"/>
          <p:cNvSpPr>
            <a:spLocks noGrp="1"/>
          </p:cNvSpPr>
          <p:nvPr>
            <p:ph type="title"/>
          </p:nvPr>
        </p:nvSpPr>
        <p:spPr/>
        <p:txBody>
          <a:bodyPr/>
          <a:lstStyle/>
          <a:p>
            <a:r>
              <a:rPr lang="en-US" dirty="0" smtClean="0"/>
              <a:t>People</a:t>
            </a:r>
            <a:endParaRPr lang="en-US" dirty="0"/>
          </a:p>
        </p:txBody>
      </p:sp>
    </p:spTree>
    <p:extLst>
      <p:ext uri="{BB962C8B-B14F-4D97-AF65-F5344CB8AC3E}">
        <p14:creationId xmlns:p14="http://schemas.microsoft.com/office/powerpoint/2010/main" val="18124427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Places/Mobility in light blue arrow" title="Places/Mobility in light blue arrow"/>
          <p:cNvSpPr/>
          <p:nvPr/>
        </p:nvSpPr>
        <p:spPr>
          <a:xfrm>
            <a:off x="0" y="2554012"/>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Housing</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a:t>
            </a:r>
            <a:r>
              <a:rPr lang="en-US" sz="1800">
                <a:solidFill>
                  <a:schemeClr val="bg1">
                    <a:lumMod val="50000"/>
                  </a:schemeClr>
                </a:solidFill>
                <a:latin typeface="Arial" panose="020B0604020202020204" pitchFamily="34" charset="0"/>
                <a:cs typeface="Arial" panose="020B0604020202020204" pitchFamily="34" charset="0"/>
              </a:rPr>
              <a:t>Natural Resources</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8" name="Content Placeholder 2"/>
          <p:cNvSpPr>
            <a:spLocks noGrp="1"/>
          </p:cNvSpPr>
          <p:nvPr>
            <p:ph idx="1"/>
          </p:nvPr>
        </p:nvSpPr>
        <p:spPr>
          <a:xfrm>
            <a:off x="2743200" y="133350"/>
            <a:ext cx="6324600" cy="2514600"/>
          </a:xfrm>
        </p:spPr>
        <p:txBody>
          <a:bodyPr>
            <a:normAutofit/>
          </a:bodyPr>
          <a:lstStyle/>
          <a:p>
            <a:pPr marL="0" indent="0" algn="just">
              <a:spcBef>
                <a:spcPts val="0"/>
              </a:spcBef>
              <a:buNone/>
            </a:pPr>
            <a:r>
              <a:rPr lang="en-US" sz="2400" dirty="0" err="1">
                <a:solidFill>
                  <a:schemeClr val="tx1">
                    <a:lumMod val="75000"/>
                    <a:lumOff val="25000"/>
                  </a:schemeClr>
                </a:solidFill>
                <a:latin typeface="Arial" panose="020B0604020202020204" pitchFamily="34" charset="0"/>
                <a:cs typeface="Arial" panose="020B0604020202020204" pitchFamily="34" charset="0"/>
              </a:rPr>
              <a:t>Placemaking</a:t>
            </a:r>
            <a:r>
              <a:rPr lang="en-US" sz="2400" dirty="0">
                <a:solidFill>
                  <a:schemeClr val="tx1">
                    <a:lumMod val="75000"/>
                    <a:lumOff val="25000"/>
                  </a:schemeClr>
                </a:solidFill>
                <a:latin typeface="Arial" panose="020B0604020202020204" pitchFamily="34" charset="0"/>
                <a:cs typeface="Arial" panose="020B0604020202020204" pitchFamily="34" charset="0"/>
              </a:rPr>
              <a:t> </a:t>
            </a:r>
          </a:p>
          <a:p>
            <a:pPr marL="228600" indent="0">
              <a:spcBef>
                <a:spcPts val="0"/>
              </a:spcBef>
              <a:buNone/>
            </a:pPr>
            <a:r>
              <a:rPr lang="en-US" sz="1800" spc="-60" dirty="0">
                <a:solidFill>
                  <a:schemeClr val="tx1">
                    <a:lumMod val="65000"/>
                    <a:lumOff val="35000"/>
                  </a:schemeClr>
                </a:solidFill>
                <a:latin typeface="Arial" panose="020B0604020202020204" pitchFamily="34" charset="0"/>
                <a:cs typeface="Arial" panose="020B0604020202020204" pitchFamily="34" charset="0"/>
              </a:rPr>
              <a:t>Includes land use policies to implement the </a:t>
            </a:r>
            <a:r>
              <a:rPr lang="en-US" sz="1800" spc="-60" dirty="0" err="1">
                <a:solidFill>
                  <a:srgbClr val="2A2762"/>
                </a:solidFill>
                <a:latin typeface="Arial" panose="020B0604020202020204" pitchFamily="34" charset="0"/>
                <a:cs typeface="Arial" panose="020B0604020202020204" pitchFamily="34" charset="0"/>
              </a:rPr>
              <a:t>titusville</a:t>
            </a:r>
            <a:r>
              <a:rPr lang="en-US" sz="1800" b="1" i="1" spc="-60" dirty="0" err="1">
                <a:solidFill>
                  <a:srgbClr val="2288C9"/>
                </a:solidFill>
                <a:latin typeface="Arial" panose="020B0604020202020204" pitchFamily="34" charset="0"/>
                <a:cs typeface="Arial" panose="020B0604020202020204" pitchFamily="34" charset="0"/>
              </a:rPr>
              <a:t>tomorrow</a:t>
            </a:r>
            <a:r>
              <a:rPr lang="en-US" sz="1800" b="1" i="1" spc="-60" dirty="0">
                <a:solidFill>
                  <a:srgbClr val="2288C9"/>
                </a:solidFill>
                <a:latin typeface="Arial" panose="020B0604020202020204" pitchFamily="34" charset="0"/>
                <a:cs typeface="Arial" panose="020B0604020202020204" pitchFamily="34" charset="0"/>
              </a:rPr>
              <a:t> </a:t>
            </a:r>
            <a:r>
              <a:rPr lang="en-US" sz="1800" spc="-60" dirty="0">
                <a:solidFill>
                  <a:schemeClr val="tx1">
                    <a:lumMod val="65000"/>
                    <a:lumOff val="35000"/>
                  </a:schemeClr>
                </a:solidFill>
                <a:latin typeface="Arial" panose="020B0604020202020204" pitchFamily="34" charset="0"/>
                <a:cs typeface="Arial" panose="020B0604020202020204" pitchFamily="34" charset="0"/>
              </a:rPr>
              <a:t>vision</a:t>
            </a:r>
          </a:p>
          <a:p>
            <a:pPr marL="228600" indent="0">
              <a:spcBef>
                <a:spcPts val="0"/>
              </a:spcBef>
              <a:buNone/>
            </a:pPr>
            <a:endParaRPr lang="en-US" sz="1800" dirty="0">
              <a:solidFill>
                <a:schemeClr val="tx1">
                  <a:lumMod val="65000"/>
                  <a:lumOff val="35000"/>
                </a:schemeClr>
              </a:solidFill>
              <a:latin typeface="Arial" panose="020B0604020202020204" pitchFamily="34" charset="0"/>
              <a:cs typeface="Arial" panose="020B0604020202020204" pitchFamily="34" charset="0"/>
            </a:endParaRPr>
          </a:p>
          <a:p>
            <a:pPr marL="228600" indent="0" algn="ctr">
              <a:spcBef>
                <a:spcPts val="0"/>
              </a:spcBef>
              <a:buNone/>
            </a:pPr>
            <a:r>
              <a:rPr lang="en-US" sz="2400" dirty="0">
                <a:solidFill>
                  <a:schemeClr val="tx1">
                    <a:lumMod val="75000"/>
                    <a:lumOff val="25000"/>
                  </a:schemeClr>
                </a:solidFill>
                <a:latin typeface="Arial" panose="020B0604020202020204" pitchFamily="34" charset="0"/>
                <a:cs typeface="Arial" panose="020B0604020202020204" pitchFamily="34" charset="0"/>
              </a:rPr>
              <a:t>Policies that promote a built environment that creates a memorable experience for residents and visitors</a:t>
            </a:r>
          </a:p>
        </p:txBody>
      </p:sp>
      <p:pic>
        <p:nvPicPr>
          <p:cNvPr id="22" name="Picture 5" descr="picture of people eating outside in downtown area" title="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871" r="17129"/>
          <a:stretch/>
        </p:blipFill>
        <p:spPr bwMode="auto">
          <a:xfrm>
            <a:off x="3048000" y="2644880"/>
            <a:ext cx="2667000" cy="20002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 descr="picture of people eating outside in a downtown" title="picture"/>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096000" y="2644882"/>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hidden="1"/>
          <p:cNvSpPr>
            <a:spLocks noGrp="1"/>
          </p:cNvSpPr>
          <p:nvPr>
            <p:ph type="title"/>
          </p:nvPr>
        </p:nvSpPr>
        <p:spPr/>
        <p:txBody>
          <a:bodyPr/>
          <a:lstStyle/>
          <a:p>
            <a:r>
              <a:rPr lang="en-US" dirty="0" smtClean="0"/>
              <a:t>Places / Mobility</a:t>
            </a:r>
            <a:endParaRPr lang="en-US" dirty="0"/>
          </a:p>
        </p:txBody>
      </p:sp>
    </p:spTree>
    <p:extLst>
      <p:ext uri="{BB962C8B-B14F-4D97-AF65-F5344CB8AC3E}">
        <p14:creationId xmlns:p14="http://schemas.microsoft.com/office/powerpoint/2010/main" val="14110219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avy blue rectangle for decoration" title="navy blue rectangle"/>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9" name="Rectangle 8"/>
          <p:cNvSpPr/>
          <p:nvPr/>
        </p:nvSpPr>
        <p:spPr>
          <a:xfrm>
            <a:off x="152400" y="101260"/>
            <a:ext cx="4495800" cy="523220"/>
          </a:xfrm>
          <a:prstGeom prst="rect">
            <a:avLst/>
          </a:prstGeom>
        </p:spPr>
        <p:txBody>
          <a:bodyPr wrap="square">
            <a:spAutoFit/>
          </a:bodyPr>
          <a:lstStyle/>
          <a:p>
            <a:pPr algn="ctr">
              <a:spcBef>
                <a:spcPts val="0"/>
              </a:spcBef>
            </a:pPr>
            <a:r>
              <a:rPr lang="en-US" sz="2800" dirty="0" smtClean="0">
                <a:solidFill>
                  <a:schemeClr val="tx1">
                    <a:lumMod val="75000"/>
                    <a:lumOff val="25000"/>
                  </a:schemeClr>
                </a:solidFill>
                <a:latin typeface="Arial" panose="020B0604020202020204" pitchFamily="34" charset="0"/>
                <a:cs typeface="Arial" panose="020B0604020202020204" pitchFamily="34" charset="0"/>
              </a:rPr>
              <a:t>Downtown (</a:t>
            </a:r>
            <a:r>
              <a:rPr lang="en-US" sz="2800" dirty="0">
                <a:solidFill>
                  <a:schemeClr val="tx1">
                    <a:lumMod val="75000"/>
                    <a:lumOff val="25000"/>
                  </a:schemeClr>
                </a:solidFill>
                <a:latin typeface="Arial" panose="020B0604020202020204" pitchFamily="34" charset="0"/>
                <a:cs typeface="Arial" panose="020B0604020202020204" pitchFamily="34" charset="0"/>
              </a:rPr>
              <a:t>D</a:t>
            </a:r>
            <a:r>
              <a:rPr lang="en-US" sz="2800" dirty="0" smtClean="0">
                <a:solidFill>
                  <a:schemeClr val="tx1">
                    <a:lumMod val="75000"/>
                    <a:lumOff val="25000"/>
                  </a:schemeClr>
                </a:solidFill>
                <a:latin typeface="Arial" panose="020B0604020202020204" pitchFamily="34" charset="0"/>
                <a:cs typeface="Arial" panose="020B0604020202020204" pitchFamily="34" charset="0"/>
              </a:rPr>
              <a:t>) Land Use</a:t>
            </a:r>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0" name="Picture 2" descr="Map showing Downtown Land Use" title="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01260"/>
            <a:ext cx="4343400" cy="4562079"/>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txBox="1">
            <a:spLocks/>
          </p:cNvSpPr>
          <p:nvPr/>
        </p:nvSpPr>
        <p:spPr>
          <a:xfrm>
            <a:off x="119482" y="925068"/>
            <a:ext cx="4267200" cy="36275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000"/>
              </a:spcAft>
            </a:pPr>
            <a:r>
              <a:rPr lang="en-US" sz="2800" dirty="0" smtClean="0">
                <a:solidFill>
                  <a:schemeClr val="tx1">
                    <a:lumMod val="75000"/>
                    <a:lumOff val="25000"/>
                  </a:schemeClr>
                </a:solidFill>
                <a:latin typeface="Arial" panose="020B0604020202020204" pitchFamily="34" charset="0"/>
                <a:cs typeface="Arial" panose="020B0604020202020204" pitchFamily="34" charset="0"/>
              </a:rPr>
              <a:t>Promotes Mixed-use</a:t>
            </a:r>
          </a:p>
          <a:p>
            <a:pPr>
              <a:spcBef>
                <a:spcPts val="0"/>
              </a:spcBef>
              <a:spcAft>
                <a:spcPts val="1000"/>
              </a:spcAft>
            </a:pPr>
            <a:r>
              <a:rPr lang="en-US" sz="2800" dirty="0" smtClean="0">
                <a:solidFill>
                  <a:schemeClr val="tx1">
                    <a:lumMod val="75000"/>
                    <a:lumOff val="25000"/>
                  </a:schemeClr>
                </a:solidFill>
                <a:latin typeface="Arial" panose="020B0604020202020204" pitchFamily="34" charset="0"/>
                <a:cs typeface="Arial" panose="020B0604020202020204" pitchFamily="34" charset="0"/>
              </a:rPr>
              <a:t>Provides design guidance</a:t>
            </a:r>
          </a:p>
          <a:p>
            <a:pPr>
              <a:spcBef>
                <a:spcPts val="0"/>
              </a:spcBef>
              <a:spcAft>
                <a:spcPts val="1000"/>
              </a:spcAft>
            </a:pPr>
            <a:r>
              <a:rPr lang="en-US" sz="2800" dirty="0" smtClean="0">
                <a:solidFill>
                  <a:schemeClr val="tx1">
                    <a:lumMod val="75000"/>
                    <a:lumOff val="25000"/>
                  </a:schemeClr>
                </a:solidFill>
                <a:latin typeface="Arial" panose="020B0604020202020204" pitchFamily="34" charset="0"/>
                <a:cs typeface="Arial" panose="020B0604020202020204" pitchFamily="34" charset="0"/>
              </a:rPr>
              <a:t>Places emphasis on pedestrians/bicycles</a:t>
            </a:r>
          </a:p>
          <a:p>
            <a:pPr>
              <a:spcBef>
                <a:spcPts val="0"/>
              </a:spcBef>
              <a:spcAft>
                <a:spcPts val="1000"/>
              </a:spcAft>
            </a:pPr>
            <a:r>
              <a:rPr lang="en-US" sz="2800" dirty="0" smtClean="0">
                <a:solidFill>
                  <a:schemeClr val="tx1">
                    <a:lumMod val="75000"/>
                    <a:lumOff val="25000"/>
                  </a:schemeClr>
                </a:solidFill>
                <a:latin typeface="Arial" panose="020B0604020202020204" pitchFamily="34" charset="0"/>
                <a:cs typeface="Arial" panose="020B0604020202020204" pitchFamily="34" charset="0"/>
              </a:rPr>
              <a:t>Core – Secondary Area</a:t>
            </a:r>
          </a:p>
          <a:p>
            <a:pPr>
              <a:spcBef>
                <a:spcPts val="0"/>
              </a:spcBef>
            </a:pPr>
            <a:endParaRPr lang="en-US" sz="1600" dirty="0" smtClean="0">
              <a:solidFill>
                <a:schemeClr val="tx1">
                  <a:lumMod val="75000"/>
                  <a:lumOff val="25000"/>
                </a:schemeClr>
              </a:solidFill>
              <a:latin typeface="Arial" panose="020B0604020202020204" pitchFamily="34" charset="0"/>
              <a:cs typeface="Arial" panose="020B0604020202020204" pitchFamily="34" charset="0"/>
            </a:endParaRPr>
          </a:p>
          <a:p>
            <a:pPr marL="344488" indent="0">
              <a:spcBef>
                <a:spcPts val="0"/>
              </a:spcBef>
              <a:buFont typeface="Arial" panose="020B0604020202020204" pitchFamily="34" charset="0"/>
              <a:buNone/>
            </a:pP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r>
              <a:rPr lang="en-US" dirty="0" smtClean="0"/>
              <a:t>Downtown (D) Land Use</a:t>
            </a:r>
            <a:endParaRPr lang="en-US" dirty="0"/>
          </a:p>
        </p:txBody>
      </p:sp>
      <p:sp>
        <p:nvSpPr>
          <p:cNvPr id="3" name="Content Placeholder 2" hidden="1"/>
          <p:cNvSpPr>
            <a:spLocks noGrp="1"/>
          </p:cNvSpPr>
          <p:nvPr>
            <p:ph idx="1"/>
          </p:nvPr>
        </p:nvSpPr>
        <p:spPr/>
        <p:txBody>
          <a:bodyPr/>
          <a:lstStyle/>
          <a:p>
            <a:endParaRPr lang="en-US"/>
          </a:p>
        </p:txBody>
      </p:sp>
    </p:spTree>
    <p:extLst>
      <p:ext uri="{BB962C8B-B14F-4D97-AF65-F5344CB8AC3E}">
        <p14:creationId xmlns:p14="http://schemas.microsoft.com/office/powerpoint/2010/main" val="3773395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avy blue rectangle for decoration" title="Navy blue rectangle"/>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9" name="Rectangle 8"/>
          <p:cNvSpPr/>
          <p:nvPr/>
        </p:nvSpPr>
        <p:spPr>
          <a:xfrm>
            <a:off x="152400" y="101260"/>
            <a:ext cx="4495800" cy="523220"/>
          </a:xfrm>
          <a:prstGeom prst="rect">
            <a:avLst/>
          </a:prstGeom>
        </p:spPr>
        <p:txBody>
          <a:bodyPr wrap="square">
            <a:spAutoFit/>
          </a:bodyPr>
          <a:lstStyle/>
          <a:p>
            <a:pPr algn="ctr">
              <a:spcBef>
                <a:spcPts val="0"/>
              </a:spcBef>
            </a:pPr>
            <a:r>
              <a:rPr lang="en-US" sz="2800" dirty="0" smtClean="0">
                <a:solidFill>
                  <a:schemeClr val="tx1">
                    <a:lumMod val="75000"/>
                    <a:lumOff val="25000"/>
                  </a:schemeClr>
                </a:solidFill>
                <a:latin typeface="Arial" panose="020B0604020202020204" pitchFamily="34" charset="0"/>
                <a:cs typeface="Arial" panose="020B0604020202020204" pitchFamily="34" charset="0"/>
              </a:rPr>
              <a:t>Downtown (</a:t>
            </a:r>
            <a:r>
              <a:rPr lang="en-US" sz="2800" dirty="0">
                <a:solidFill>
                  <a:schemeClr val="tx1">
                    <a:lumMod val="75000"/>
                    <a:lumOff val="25000"/>
                  </a:schemeClr>
                </a:solidFill>
                <a:latin typeface="Arial" panose="020B0604020202020204" pitchFamily="34" charset="0"/>
                <a:cs typeface="Arial" panose="020B0604020202020204" pitchFamily="34" charset="0"/>
              </a:rPr>
              <a:t>D</a:t>
            </a:r>
            <a:r>
              <a:rPr lang="en-US" sz="2800" dirty="0" smtClean="0">
                <a:solidFill>
                  <a:schemeClr val="tx1">
                    <a:lumMod val="75000"/>
                    <a:lumOff val="25000"/>
                  </a:schemeClr>
                </a:solidFill>
                <a:latin typeface="Arial" panose="020B0604020202020204" pitchFamily="34" charset="0"/>
                <a:cs typeface="Arial" panose="020B0604020202020204" pitchFamily="34" charset="0"/>
              </a:rPr>
              <a:t>) Land Use</a:t>
            </a:r>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119482" y="925068"/>
            <a:ext cx="4267200" cy="36275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en-US" sz="2800" dirty="0" smtClean="0">
                <a:solidFill>
                  <a:schemeClr val="tx1">
                    <a:lumMod val="75000"/>
                    <a:lumOff val="25000"/>
                  </a:schemeClr>
                </a:solidFill>
                <a:latin typeface="Arial" panose="020B0604020202020204" pitchFamily="34" charset="0"/>
                <a:cs typeface="Arial" panose="020B0604020202020204" pitchFamily="34" charset="0"/>
              </a:rPr>
              <a:t>Traditional street grid</a:t>
            </a:r>
          </a:p>
          <a:p>
            <a:pPr>
              <a:spcBef>
                <a:spcPts val="0"/>
              </a:spcBef>
              <a:spcAft>
                <a:spcPts val="1200"/>
              </a:spcAft>
            </a:pPr>
            <a:r>
              <a:rPr lang="en-US" sz="2800" dirty="0" smtClean="0">
                <a:solidFill>
                  <a:schemeClr val="tx1">
                    <a:lumMod val="75000"/>
                    <a:lumOff val="25000"/>
                  </a:schemeClr>
                </a:solidFill>
                <a:latin typeface="Arial" panose="020B0604020202020204" pitchFamily="34" charset="0"/>
                <a:cs typeface="Arial" panose="020B0604020202020204" pitchFamily="34" charset="0"/>
              </a:rPr>
              <a:t>Create a memorable identity </a:t>
            </a:r>
          </a:p>
          <a:p>
            <a:pPr>
              <a:spcBef>
                <a:spcPts val="0"/>
              </a:spcBef>
              <a:spcAft>
                <a:spcPts val="1200"/>
              </a:spcAft>
            </a:pPr>
            <a:r>
              <a:rPr lang="en-US" sz="2800" dirty="0" smtClean="0">
                <a:solidFill>
                  <a:schemeClr val="tx1">
                    <a:lumMod val="75000"/>
                    <a:lumOff val="25000"/>
                  </a:schemeClr>
                </a:solidFill>
                <a:latin typeface="Arial" panose="020B0604020202020204" pitchFamily="34" charset="0"/>
                <a:cs typeface="Arial" panose="020B0604020202020204" pitchFamily="34" charset="0"/>
              </a:rPr>
              <a:t>Encourages multiple types of residential</a:t>
            </a:r>
          </a:p>
          <a:p>
            <a:pPr>
              <a:spcBef>
                <a:spcPts val="0"/>
              </a:spcBef>
            </a:pPr>
            <a:endParaRPr lang="en-US" sz="1600" dirty="0" smtClean="0">
              <a:solidFill>
                <a:schemeClr val="tx1">
                  <a:lumMod val="75000"/>
                  <a:lumOff val="25000"/>
                </a:schemeClr>
              </a:solidFill>
              <a:latin typeface="Arial" panose="020B0604020202020204" pitchFamily="34" charset="0"/>
              <a:cs typeface="Arial" panose="020B0604020202020204" pitchFamily="34" charset="0"/>
            </a:endParaRPr>
          </a:p>
          <a:p>
            <a:pPr marL="344488" indent="0">
              <a:spcBef>
                <a:spcPts val="0"/>
              </a:spcBef>
              <a:buFont typeface="Arial" panose="020B0604020202020204" pitchFamily="34" charset="0"/>
              <a:buNone/>
            </a:pP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1" name="Picture 10" descr="map with a circle in middle showing core of downtown land use" title="map">
            <a:extLst>
              <a:ext uri="{FF2B5EF4-FFF2-40B4-BE49-F238E27FC236}">
                <a16:creationId xmlns="" xmlns:a16="http://schemas.microsoft.com/office/drawing/2014/main" id="{7A1561D2-8D09-47EC-A013-152A254BCB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04" t="5519" r="22786" b="2963"/>
          <a:stretch/>
        </p:blipFill>
        <p:spPr>
          <a:xfrm>
            <a:off x="4876800" y="0"/>
            <a:ext cx="3639063" cy="4743450"/>
          </a:xfrm>
          <a:prstGeom prst="rect">
            <a:avLst/>
          </a:prstGeom>
        </p:spPr>
      </p:pic>
      <p:sp>
        <p:nvSpPr>
          <p:cNvPr id="13" name="TextBox 109">
            <a:extLst>
              <a:ext uri="{FF2B5EF4-FFF2-40B4-BE49-F238E27FC236}">
                <a16:creationId xmlns="" xmlns:a16="http://schemas.microsoft.com/office/drawing/2014/main" id="{ADCC5918-F32C-48AC-995D-50F892EA4D6A}"/>
              </a:ext>
            </a:extLst>
          </p:cNvPr>
          <p:cNvSpPr txBox="1"/>
          <p:nvPr/>
        </p:nvSpPr>
        <p:spPr>
          <a:xfrm>
            <a:off x="5896231" y="2049058"/>
            <a:ext cx="16002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2A2663"/>
                </a:solidFill>
                <a:effectLst>
                  <a:outerShdw blurRad="38100" dist="38100" dir="2700000" algn="tl">
                    <a:srgbClr val="000000">
                      <a:alpha val="43137"/>
                    </a:srgbClr>
                  </a:outerShdw>
                </a:effectLst>
                <a:latin typeface="+mj-lt"/>
              </a:rPr>
              <a:t>CORE</a:t>
            </a:r>
          </a:p>
        </p:txBody>
      </p:sp>
      <p:sp>
        <p:nvSpPr>
          <p:cNvPr id="2" name="Title 1" hidden="1"/>
          <p:cNvSpPr>
            <a:spLocks noGrp="1"/>
          </p:cNvSpPr>
          <p:nvPr>
            <p:ph type="title"/>
          </p:nvPr>
        </p:nvSpPr>
        <p:spPr/>
        <p:txBody>
          <a:bodyPr/>
          <a:lstStyle/>
          <a:p>
            <a:r>
              <a:rPr lang="en-US" dirty="0" smtClean="0"/>
              <a:t>Downtown (D) Land Uses</a:t>
            </a:r>
            <a:endParaRPr lang="en-US" dirty="0"/>
          </a:p>
        </p:txBody>
      </p:sp>
      <p:sp>
        <p:nvSpPr>
          <p:cNvPr id="3" name="Content Placeholder 2" hidden="1"/>
          <p:cNvSpPr>
            <a:spLocks noGrp="1"/>
          </p:cNvSpPr>
          <p:nvPr>
            <p:ph idx="1"/>
          </p:nvPr>
        </p:nvSpPr>
        <p:spPr/>
        <p:txBody>
          <a:bodyPr/>
          <a:lstStyle/>
          <a:p>
            <a:endParaRPr lang="en-US"/>
          </a:p>
        </p:txBody>
      </p:sp>
    </p:spTree>
    <p:extLst>
      <p:ext uri="{BB962C8B-B14F-4D97-AF65-F5344CB8AC3E}">
        <p14:creationId xmlns:p14="http://schemas.microsoft.com/office/powerpoint/2010/main" val="429268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avy blue rectangle for decoration" title="Navy blue rectangle"/>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9" name="Rectangle 8"/>
          <p:cNvSpPr/>
          <p:nvPr/>
        </p:nvSpPr>
        <p:spPr>
          <a:xfrm>
            <a:off x="152400" y="101260"/>
            <a:ext cx="8839200" cy="523220"/>
          </a:xfrm>
          <a:prstGeom prst="rect">
            <a:avLst/>
          </a:prstGeom>
        </p:spPr>
        <p:txBody>
          <a:bodyPr wrap="square">
            <a:spAutoFit/>
          </a:bodyPr>
          <a:lstStyle/>
          <a:p>
            <a:pPr algn="ctr">
              <a:spcBef>
                <a:spcPts val="0"/>
              </a:spcBef>
            </a:pPr>
            <a:r>
              <a:rPr lang="en-US" sz="2800" dirty="0" smtClean="0">
                <a:solidFill>
                  <a:schemeClr val="tx1">
                    <a:lumMod val="75000"/>
                    <a:lumOff val="25000"/>
                  </a:schemeClr>
                </a:solidFill>
                <a:latin typeface="Arial" panose="020B0604020202020204" pitchFamily="34" charset="0"/>
                <a:cs typeface="Arial" panose="020B0604020202020204" pitchFamily="34" charset="0"/>
              </a:rPr>
              <a:t>Downtown (</a:t>
            </a:r>
            <a:r>
              <a:rPr lang="en-US" sz="2800" dirty="0">
                <a:solidFill>
                  <a:schemeClr val="tx1">
                    <a:lumMod val="75000"/>
                    <a:lumOff val="25000"/>
                  </a:schemeClr>
                </a:solidFill>
                <a:latin typeface="Arial" panose="020B0604020202020204" pitchFamily="34" charset="0"/>
                <a:cs typeface="Arial" panose="020B0604020202020204" pitchFamily="34" charset="0"/>
              </a:rPr>
              <a:t>D</a:t>
            </a:r>
            <a:r>
              <a:rPr lang="en-US" sz="2800" dirty="0" smtClean="0">
                <a:solidFill>
                  <a:schemeClr val="tx1">
                    <a:lumMod val="75000"/>
                    <a:lumOff val="25000"/>
                  </a:schemeClr>
                </a:solidFill>
                <a:latin typeface="Arial" panose="020B0604020202020204" pitchFamily="34" charset="0"/>
                <a:cs typeface="Arial" panose="020B0604020202020204" pitchFamily="34" charset="0"/>
              </a:rPr>
              <a:t>) Land Use Character Images</a:t>
            </a:r>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8" name="Picture 5" descr="picture of downtown" title="picture">
            <a:extLst>
              <a:ext uri="{FF2B5EF4-FFF2-40B4-BE49-F238E27FC236}">
                <a16:creationId xmlns="" xmlns:a16="http://schemas.microsoft.com/office/drawing/2014/main" id="{14AFEE67-6310-4533-A003-21A22729620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78" b="701"/>
          <a:stretch/>
        </p:blipFill>
        <p:spPr bwMode="auto">
          <a:xfrm>
            <a:off x="226999" y="632251"/>
            <a:ext cx="3788167" cy="276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picture of tree" title="picture ">
            <a:extLst>
              <a:ext uri="{FF2B5EF4-FFF2-40B4-BE49-F238E27FC236}">
                <a16:creationId xmlns="" xmlns:a16="http://schemas.microsoft.com/office/drawing/2014/main" id="{131B73B0-6488-4E72-8C3B-DEDE3946F72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871" t="6490" r="21169"/>
          <a:stretch/>
        </p:blipFill>
        <p:spPr bwMode="auto">
          <a:xfrm>
            <a:off x="4609280" y="597872"/>
            <a:ext cx="3772710" cy="2796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picture of downtown cafe&#10;" title="picture">
            <a:extLst>
              <a:ext uri="{FF2B5EF4-FFF2-40B4-BE49-F238E27FC236}">
                <a16:creationId xmlns="" xmlns:a16="http://schemas.microsoft.com/office/drawing/2014/main" id="{6889C43B-9ADA-4542-9766-A96B5F921E5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510" r="188" b="10839"/>
          <a:stretch/>
        </p:blipFill>
        <p:spPr bwMode="auto">
          <a:xfrm>
            <a:off x="2285998" y="1047750"/>
            <a:ext cx="4133003" cy="276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picture of building in downtown" title="picture "/>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313215" y="1905305"/>
            <a:ext cx="3688139" cy="27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20150522_164408">
            <a:extLst>
              <a:ext uri="{FF2B5EF4-FFF2-40B4-BE49-F238E27FC236}">
                <a16:creationId xmlns="" xmlns:a16="http://schemas.microsoft.com/office/drawing/2014/main" id="{2BDB42CE-244C-46DD-9F82-6819E3C7EECB}"/>
              </a:ext>
            </a:extLst>
          </p:cNvPr>
          <p:cNvPicPr>
            <a:picLocks noGrp="1" noChangeAspect="1"/>
          </p:cNvPicPr>
          <p:nvPr isPhoto="1"/>
        </p:nvPicPr>
        <p:blipFill>
          <a:blip r:embed="rId9" cstate="print">
            <a:lum/>
            <a:extLst>
              <a:ext uri="{28A0092B-C50C-407E-A947-70E740481C1C}">
                <a14:useLocalDpi xmlns:a14="http://schemas.microsoft.com/office/drawing/2010/main" val="0"/>
              </a:ext>
            </a:extLst>
          </a:blip>
          <a:stretch>
            <a:fillRect/>
          </a:stretch>
        </p:blipFill>
        <p:spPr>
          <a:xfrm>
            <a:off x="852830" y="1885950"/>
            <a:ext cx="3698298" cy="2773724"/>
          </a:xfrm>
          <a:prstGeom prst="rect">
            <a:avLst/>
          </a:prstGeom>
        </p:spPr>
      </p:pic>
      <p:sp>
        <p:nvSpPr>
          <p:cNvPr id="2" name="Title 1" hidden="1"/>
          <p:cNvSpPr>
            <a:spLocks noGrp="1"/>
          </p:cNvSpPr>
          <p:nvPr>
            <p:ph type="title"/>
          </p:nvPr>
        </p:nvSpPr>
        <p:spPr/>
        <p:txBody>
          <a:bodyPr>
            <a:normAutofit fontScale="90000"/>
          </a:bodyPr>
          <a:lstStyle/>
          <a:p>
            <a:r>
              <a:rPr lang="en-US" dirty="0" smtClean="0"/>
              <a:t>Downtown (D) Land Use Character Images</a:t>
            </a:r>
            <a:endParaRPr lang="en-US" dirty="0"/>
          </a:p>
        </p:txBody>
      </p:sp>
      <p:sp>
        <p:nvSpPr>
          <p:cNvPr id="3" name="Content Placeholder 2" hidden="1"/>
          <p:cNvSpPr>
            <a:spLocks noGrp="1"/>
          </p:cNvSpPr>
          <p:nvPr>
            <p:ph idx="1"/>
          </p:nvPr>
        </p:nvSpPr>
        <p:spPr/>
        <p:txBody>
          <a:bodyPr/>
          <a:lstStyle/>
          <a:p>
            <a:endParaRPr lang="en-US"/>
          </a:p>
        </p:txBody>
      </p:sp>
    </p:spTree>
    <p:extLst>
      <p:ext uri="{BB962C8B-B14F-4D97-AF65-F5344CB8AC3E}">
        <p14:creationId xmlns:p14="http://schemas.microsoft.com/office/powerpoint/2010/main" val="129955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avy blue rectangle for decoration" title="Navy blue rectangle "/>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9" name="Rectangle 8"/>
          <p:cNvSpPr/>
          <p:nvPr/>
        </p:nvSpPr>
        <p:spPr>
          <a:xfrm>
            <a:off x="152400" y="101260"/>
            <a:ext cx="4495800" cy="954107"/>
          </a:xfrm>
          <a:prstGeom prst="rect">
            <a:avLst/>
          </a:prstGeom>
        </p:spPr>
        <p:txBody>
          <a:bodyPr wrap="square">
            <a:spAutoFit/>
          </a:bodyPr>
          <a:lstStyle/>
          <a:p>
            <a:pPr algn="ctr">
              <a:spcBef>
                <a:spcPts val="0"/>
              </a:spcBef>
            </a:pPr>
            <a:r>
              <a:rPr lang="en-US" sz="2800" dirty="0" smtClean="0">
                <a:solidFill>
                  <a:schemeClr val="tx1">
                    <a:lumMod val="75000"/>
                    <a:lumOff val="25000"/>
                  </a:schemeClr>
                </a:solidFill>
                <a:latin typeface="Arial" panose="020B0604020202020204" pitchFamily="34" charset="0"/>
                <a:cs typeface="Arial" panose="020B0604020202020204" pitchFamily="34" charset="0"/>
              </a:rPr>
              <a:t>Gateway Corridor (GC) Land Use</a:t>
            </a:r>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119482" y="1200151"/>
            <a:ext cx="4267200" cy="346318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000"/>
              </a:spcAft>
            </a:pPr>
            <a:r>
              <a:rPr lang="en-US" sz="2800" dirty="0" smtClean="0">
                <a:solidFill>
                  <a:schemeClr val="tx1">
                    <a:lumMod val="75000"/>
                    <a:lumOff val="25000"/>
                  </a:schemeClr>
                </a:solidFill>
                <a:latin typeface="Arial" panose="020B0604020202020204" pitchFamily="34" charset="0"/>
                <a:cs typeface="Arial" panose="020B0604020202020204" pitchFamily="34" charset="0"/>
              </a:rPr>
              <a:t>Promotes Mixed-use</a:t>
            </a:r>
          </a:p>
          <a:p>
            <a:pPr>
              <a:spcBef>
                <a:spcPts val="0"/>
              </a:spcBef>
              <a:spcAft>
                <a:spcPts val="1000"/>
              </a:spcAft>
            </a:pPr>
            <a:r>
              <a:rPr lang="en-US" sz="2800" dirty="0" smtClean="0">
                <a:solidFill>
                  <a:schemeClr val="tx1">
                    <a:lumMod val="75000"/>
                    <a:lumOff val="25000"/>
                  </a:schemeClr>
                </a:solidFill>
                <a:latin typeface="Arial" panose="020B0604020202020204" pitchFamily="34" charset="0"/>
                <a:cs typeface="Arial" panose="020B0604020202020204" pitchFamily="34" charset="0"/>
              </a:rPr>
              <a:t>Provides design guidance</a:t>
            </a:r>
          </a:p>
          <a:p>
            <a:pPr>
              <a:spcBef>
                <a:spcPts val="0"/>
              </a:spcBef>
              <a:spcAft>
                <a:spcPts val="1000"/>
              </a:spcAft>
            </a:pPr>
            <a:r>
              <a:rPr lang="en-US" sz="2800" dirty="0" smtClean="0">
                <a:solidFill>
                  <a:schemeClr val="tx1">
                    <a:lumMod val="75000"/>
                    <a:lumOff val="25000"/>
                  </a:schemeClr>
                </a:solidFill>
                <a:latin typeface="Arial" panose="020B0604020202020204" pitchFamily="34" charset="0"/>
                <a:cs typeface="Arial" panose="020B0604020202020204" pitchFamily="34" charset="0"/>
              </a:rPr>
              <a:t>Encourages multimodal transportation options</a:t>
            </a:r>
          </a:p>
          <a:p>
            <a:pPr>
              <a:spcBef>
                <a:spcPts val="0"/>
              </a:spcBef>
              <a:spcAft>
                <a:spcPts val="1000"/>
              </a:spcAft>
            </a:pPr>
            <a:r>
              <a:rPr lang="en-US" sz="2800" dirty="0" smtClean="0">
                <a:solidFill>
                  <a:schemeClr val="tx1">
                    <a:lumMod val="75000"/>
                    <a:lumOff val="25000"/>
                  </a:schemeClr>
                </a:solidFill>
                <a:latin typeface="Arial" panose="020B0604020202020204" pitchFamily="34" charset="0"/>
                <a:cs typeface="Arial" panose="020B0604020202020204" pitchFamily="34" charset="0"/>
              </a:rPr>
              <a:t>Designed to enhance aesthetics</a:t>
            </a:r>
          </a:p>
          <a:p>
            <a:pPr>
              <a:spcBef>
                <a:spcPts val="0"/>
              </a:spcBef>
            </a:pPr>
            <a:endParaRPr lang="en-US" sz="1600" dirty="0" smtClean="0">
              <a:solidFill>
                <a:schemeClr val="tx1">
                  <a:lumMod val="75000"/>
                  <a:lumOff val="25000"/>
                </a:schemeClr>
              </a:solidFill>
              <a:latin typeface="Arial" panose="020B0604020202020204" pitchFamily="34" charset="0"/>
              <a:cs typeface="Arial" panose="020B0604020202020204" pitchFamily="34" charset="0"/>
            </a:endParaRPr>
          </a:p>
          <a:p>
            <a:pPr marL="344488" indent="0">
              <a:spcBef>
                <a:spcPts val="0"/>
              </a:spcBef>
              <a:buFont typeface="Arial" panose="020B0604020202020204" pitchFamily="34" charset="0"/>
              <a:buNone/>
            </a:pP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1" name="Picture 2" descr="Gateway Corridor Land Use map" title="ma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712" b="73540"/>
          <a:stretch/>
        </p:blipFill>
        <p:spPr bwMode="auto">
          <a:xfrm>
            <a:off x="4724400" y="1088993"/>
            <a:ext cx="4191002" cy="533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p showing Gateway Corridor Land Use" title="ma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5379" b="35945"/>
          <a:stretch/>
        </p:blipFill>
        <p:spPr bwMode="auto">
          <a:xfrm>
            <a:off x="4495800" y="2817342"/>
            <a:ext cx="4191002" cy="6858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5334000" y="1636000"/>
            <a:ext cx="2590800"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sz="2400" dirty="0" smtClean="0">
                <a:solidFill>
                  <a:schemeClr val="tx1">
                    <a:lumMod val="75000"/>
                    <a:lumOff val="25000"/>
                  </a:schemeClr>
                </a:solidFill>
                <a:latin typeface="Arial" panose="020B0604020202020204" pitchFamily="34" charset="0"/>
                <a:cs typeface="Arial" panose="020B0604020202020204" pitchFamily="34" charset="0"/>
              </a:rPr>
              <a:t>Garden Street</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a:p>
            <a:pPr marL="0" indent="0">
              <a:spcBef>
                <a:spcPts val="0"/>
              </a:spcBef>
              <a:buNone/>
            </a:pPr>
            <a:endParaRPr lang="en-US" sz="2100" dirty="0">
              <a:latin typeface="Arial" panose="020B0604020202020204" pitchFamily="34" charset="0"/>
              <a:cs typeface="Arial" panose="020B0604020202020204" pitchFamily="34" charset="0"/>
            </a:endParaRPr>
          </a:p>
          <a:p>
            <a:pPr marL="0" indent="0">
              <a:spcBef>
                <a:spcPts val="0"/>
              </a:spcBef>
              <a:buNone/>
            </a:pPr>
            <a:r>
              <a:rPr lang="en-US" sz="2400" dirty="0" smtClean="0">
                <a:latin typeface="Arial" panose="020B0604020202020204" pitchFamily="34" charset="0"/>
                <a:cs typeface="Arial" panose="020B0604020202020204" pitchFamily="34" charset="0"/>
              </a:rPr>
              <a:t>Cheney Highway</a:t>
            </a:r>
            <a:endParaRPr lang="en-US" sz="3800" dirty="0" smtClean="0">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r>
              <a:rPr lang="en-US" dirty="0" smtClean="0"/>
              <a:t>Gateway Corridor (GC) Land Use</a:t>
            </a:r>
            <a:endParaRPr lang="en-US" dirty="0"/>
          </a:p>
        </p:txBody>
      </p:sp>
      <p:sp>
        <p:nvSpPr>
          <p:cNvPr id="3" name="Content Placeholder 2" hidden="1"/>
          <p:cNvSpPr>
            <a:spLocks noGrp="1"/>
          </p:cNvSpPr>
          <p:nvPr>
            <p:ph idx="1"/>
          </p:nvPr>
        </p:nvSpPr>
        <p:spPr/>
        <p:txBody>
          <a:bodyPr/>
          <a:lstStyle/>
          <a:p>
            <a:endParaRPr lang="en-US" dirty="0"/>
          </a:p>
        </p:txBody>
      </p:sp>
    </p:spTree>
    <p:extLst>
      <p:ext uri="{BB962C8B-B14F-4D97-AF65-F5344CB8AC3E}">
        <p14:creationId xmlns:p14="http://schemas.microsoft.com/office/powerpoint/2010/main" val="28940583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9" name="Rectangle 8"/>
          <p:cNvSpPr/>
          <p:nvPr/>
        </p:nvSpPr>
        <p:spPr>
          <a:xfrm>
            <a:off x="152400" y="101260"/>
            <a:ext cx="8839200" cy="523220"/>
          </a:xfrm>
          <a:prstGeom prst="rect">
            <a:avLst/>
          </a:prstGeom>
        </p:spPr>
        <p:txBody>
          <a:bodyPr wrap="square">
            <a:spAutoFit/>
          </a:bodyPr>
          <a:lstStyle/>
          <a:p>
            <a:pPr algn="ctr">
              <a:spcBef>
                <a:spcPts val="0"/>
              </a:spcBef>
            </a:pPr>
            <a:r>
              <a:rPr lang="en-US" sz="2800" dirty="0" smtClean="0">
                <a:solidFill>
                  <a:schemeClr val="tx1">
                    <a:lumMod val="75000"/>
                    <a:lumOff val="25000"/>
                  </a:schemeClr>
                </a:solidFill>
                <a:latin typeface="Arial" panose="020B0604020202020204" pitchFamily="34" charset="0"/>
                <a:cs typeface="Arial" panose="020B0604020202020204" pitchFamily="34" charset="0"/>
              </a:rPr>
              <a:t>Gateway Corridor (GC) Land Use Character Images</a:t>
            </a:r>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2" name="Picture 11" descr="picture of gatway" title="picture">
            <a:extLst>
              <a:ext uri="{FF2B5EF4-FFF2-40B4-BE49-F238E27FC236}">
                <a16:creationId xmlns="" xmlns:a16="http://schemas.microsoft.com/office/drawing/2014/main" id="{B758AB27-D349-4113-A505-38AFD241F0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73" r="5675"/>
          <a:stretch/>
        </p:blipFill>
        <p:spPr>
          <a:xfrm>
            <a:off x="303528" y="666750"/>
            <a:ext cx="3698298" cy="2773724"/>
          </a:xfrm>
          <a:prstGeom prst="rect">
            <a:avLst/>
          </a:prstGeom>
        </p:spPr>
      </p:pic>
      <p:pic>
        <p:nvPicPr>
          <p:cNvPr id="14" name="Picture 13" descr="picture of gateway" title="picture">
            <a:extLst>
              <a:ext uri="{FF2B5EF4-FFF2-40B4-BE49-F238E27FC236}">
                <a16:creationId xmlns="" xmlns:a16="http://schemas.microsoft.com/office/drawing/2014/main" id="{8E8C47C5-8E26-4545-AEFD-D5B6F23553E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73" r="5675"/>
          <a:stretch/>
        </p:blipFill>
        <p:spPr>
          <a:xfrm>
            <a:off x="2289388" y="895350"/>
            <a:ext cx="3704468" cy="2778351"/>
          </a:xfrm>
          <a:prstGeom prst="rect">
            <a:avLst/>
          </a:prstGeom>
        </p:spPr>
      </p:pic>
      <p:pic>
        <p:nvPicPr>
          <p:cNvPr id="15" name="Picture 14" descr="DSC_0083">
            <a:extLst>
              <a:ext uri="{FF2B5EF4-FFF2-40B4-BE49-F238E27FC236}">
                <a16:creationId xmlns="" xmlns:a16="http://schemas.microsoft.com/office/drawing/2014/main" id="{AFC7D90B-DE52-4A05-969D-BCE9F4CB47E7}"/>
              </a:ext>
            </a:extLst>
          </p:cNvPr>
          <p:cNvPicPr>
            <a:picLocks noGrp="1" noChangeAspect="1"/>
          </p:cNvPicPr>
          <p:nvPr isPhoto="1"/>
        </p:nvPicPr>
        <p:blipFill>
          <a:blip r:embed="rId7" cstate="print">
            <a:lum/>
            <a:extLst>
              <a:ext uri="{28A0092B-C50C-407E-A947-70E740481C1C}">
                <a14:useLocalDpi xmlns:a14="http://schemas.microsoft.com/office/drawing/2010/main" val="0"/>
              </a:ext>
            </a:extLst>
          </a:blip>
          <a:stretch>
            <a:fillRect/>
          </a:stretch>
        </p:blipFill>
        <p:spPr>
          <a:xfrm>
            <a:off x="5105400" y="666750"/>
            <a:ext cx="3707929" cy="2773724"/>
          </a:xfrm>
          <a:prstGeom prst="rect">
            <a:avLst/>
          </a:prstGeom>
        </p:spPr>
      </p:pic>
      <p:pic>
        <p:nvPicPr>
          <p:cNvPr id="16" name="Picture 2" descr="picture of red lobster in a gateway" title="picture "/>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38200" y="1758218"/>
            <a:ext cx="3717550" cy="279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DSC_0018">
            <a:extLst>
              <a:ext uri="{FF2B5EF4-FFF2-40B4-BE49-F238E27FC236}">
                <a16:creationId xmlns="" xmlns:a16="http://schemas.microsoft.com/office/drawing/2014/main" id="{960AF9DC-A80B-42EA-8692-623422988869}"/>
              </a:ext>
            </a:extLst>
          </p:cNvPr>
          <p:cNvPicPr>
            <a:picLocks noGrp="1" noChangeAspect="1"/>
          </p:cNvPicPr>
          <p:nvPr isPhoto="1"/>
        </p:nvPicPr>
        <p:blipFill>
          <a:blip r:embed="rId9" cstate="print">
            <a:lum/>
            <a:extLst>
              <a:ext uri="{28A0092B-C50C-407E-A947-70E740481C1C}">
                <a14:useLocalDpi xmlns:a14="http://schemas.microsoft.com/office/drawing/2010/main" val="0"/>
              </a:ext>
            </a:extLst>
          </a:blip>
          <a:stretch>
            <a:fillRect/>
          </a:stretch>
        </p:blipFill>
        <p:spPr>
          <a:xfrm>
            <a:off x="4548131" y="1758218"/>
            <a:ext cx="3733800" cy="2808129"/>
          </a:xfrm>
          <a:prstGeom prst="rect">
            <a:avLst/>
          </a:prstGeom>
        </p:spPr>
      </p:pic>
      <p:sp>
        <p:nvSpPr>
          <p:cNvPr id="2" name="Title 1" hidden="1"/>
          <p:cNvSpPr>
            <a:spLocks noGrp="1"/>
          </p:cNvSpPr>
          <p:nvPr>
            <p:ph type="title"/>
          </p:nvPr>
        </p:nvSpPr>
        <p:spPr/>
        <p:txBody>
          <a:bodyPr>
            <a:normAutofit fontScale="90000"/>
          </a:bodyPr>
          <a:lstStyle/>
          <a:p>
            <a:r>
              <a:rPr lang="en-US" dirty="0" smtClean="0"/>
              <a:t>Gateway Corridor Land Use Character Images</a:t>
            </a:r>
            <a:endParaRPr lang="en-US" dirty="0"/>
          </a:p>
        </p:txBody>
      </p:sp>
      <p:sp>
        <p:nvSpPr>
          <p:cNvPr id="3" name="Content Placeholder 2" hidden="1"/>
          <p:cNvSpPr>
            <a:spLocks noGrp="1"/>
          </p:cNvSpPr>
          <p:nvPr>
            <p:ph idx="1"/>
          </p:nvPr>
        </p:nvSpPr>
        <p:spPr/>
        <p:txBody>
          <a:bodyPr/>
          <a:lstStyle/>
          <a:p>
            <a:endParaRPr lang="en-US"/>
          </a:p>
        </p:txBody>
      </p:sp>
    </p:spTree>
    <p:extLst>
      <p:ext uri="{BB962C8B-B14F-4D97-AF65-F5344CB8AC3E}">
        <p14:creationId xmlns:p14="http://schemas.microsoft.com/office/powerpoint/2010/main" val="391589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Places / Mobility in light blue arrow" title="Places / Mobility "/>
          <p:cNvSpPr/>
          <p:nvPr/>
        </p:nvSpPr>
        <p:spPr>
          <a:xfrm>
            <a:off x="0" y="2554012"/>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Housing</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a:t>
            </a:r>
            <a:r>
              <a:rPr lang="en-US" sz="1800">
                <a:solidFill>
                  <a:schemeClr val="bg1">
                    <a:lumMod val="50000"/>
                  </a:schemeClr>
                </a:solidFill>
                <a:latin typeface="Arial" panose="020B0604020202020204" pitchFamily="34" charset="0"/>
                <a:cs typeface="Arial" panose="020B0604020202020204" pitchFamily="34" charset="0"/>
              </a:rPr>
              <a:t>Natural Resources</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8" name="Content Placeholder 2"/>
          <p:cNvSpPr>
            <a:spLocks noGrp="1"/>
          </p:cNvSpPr>
          <p:nvPr>
            <p:ph idx="1"/>
          </p:nvPr>
        </p:nvSpPr>
        <p:spPr>
          <a:xfrm>
            <a:off x="2743200" y="133350"/>
            <a:ext cx="6324600" cy="457200"/>
          </a:xfrm>
        </p:spPr>
        <p:txBody>
          <a:bodyPr>
            <a:normAutofit/>
          </a:bodyPr>
          <a:lstStyle/>
          <a:p>
            <a:pPr marL="0" indent="0" algn="just">
              <a:spcBef>
                <a:spcPts val="0"/>
              </a:spcBef>
              <a:buNone/>
            </a:pPr>
            <a:r>
              <a:rPr lang="en-US" sz="2400" dirty="0">
                <a:solidFill>
                  <a:schemeClr val="tx1">
                    <a:lumMod val="75000"/>
                    <a:lumOff val="25000"/>
                  </a:schemeClr>
                </a:solidFill>
                <a:latin typeface="Arial" panose="020B0604020202020204" pitchFamily="34" charset="0"/>
                <a:cs typeface="Arial" panose="020B0604020202020204" pitchFamily="34" charset="0"/>
              </a:rPr>
              <a:t>Revised Plan Categories</a:t>
            </a:r>
          </a:p>
        </p:txBody>
      </p:sp>
      <p:sp>
        <p:nvSpPr>
          <p:cNvPr id="29" name="Content Placeholder 2">
            <a:extLst>
              <a:ext uri="{FF2B5EF4-FFF2-40B4-BE49-F238E27FC236}">
                <a16:creationId xmlns="" xmlns:a16="http://schemas.microsoft.com/office/drawing/2014/main" id="{1EFB7DF4-54E7-4548-B8DE-71899297FE73}"/>
              </a:ext>
            </a:extLst>
          </p:cNvPr>
          <p:cNvSpPr txBox="1">
            <a:spLocks/>
          </p:cNvSpPr>
          <p:nvPr/>
        </p:nvSpPr>
        <p:spPr>
          <a:xfrm>
            <a:off x="2861801" y="954630"/>
            <a:ext cx="3205628" cy="85512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a:solidFill>
                  <a:schemeClr val="tx1">
                    <a:lumMod val="75000"/>
                    <a:lumOff val="25000"/>
                  </a:schemeClr>
                </a:solidFill>
                <a:latin typeface="Arial" panose="020B0604020202020204" pitchFamily="34" charset="0"/>
                <a:cs typeface="Arial" panose="020B0604020202020204" pitchFamily="34" charset="0"/>
              </a:rPr>
              <a:t>Existing:</a:t>
            </a:r>
          </a:p>
          <a:p>
            <a:pPr marL="0" indent="0" algn="ctr">
              <a:buFont typeface="Arial" panose="020B0604020202020204" pitchFamily="34" charset="0"/>
              <a:buNone/>
            </a:pPr>
            <a:r>
              <a:rPr lang="en-US" sz="2400" dirty="0">
                <a:solidFill>
                  <a:schemeClr val="tx1">
                    <a:lumMod val="75000"/>
                    <a:lumOff val="25000"/>
                  </a:schemeClr>
                </a:solidFill>
                <a:latin typeface="Arial" panose="020B0604020202020204" pitchFamily="34" charset="0"/>
                <a:cs typeface="Arial" panose="020B0604020202020204" pitchFamily="34" charset="0"/>
              </a:rPr>
              <a:t>19 Districts</a:t>
            </a:r>
          </a:p>
        </p:txBody>
      </p:sp>
      <p:pic>
        <p:nvPicPr>
          <p:cNvPr id="31" name="Picture 30" descr="Picture showing legend information for Exisiting 19 Districts" title="picture">
            <a:extLst>
              <a:ext uri="{FF2B5EF4-FFF2-40B4-BE49-F238E27FC236}">
                <a16:creationId xmlns="" xmlns:a16="http://schemas.microsoft.com/office/drawing/2014/main" id="{3CD05681-5C4A-410C-9AA0-474C3957028F}"/>
              </a:ext>
            </a:extLst>
          </p:cNvPr>
          <p:cNvPicPr>
            <a:picLocks noChangeAspect="1"/>
          </p:cNvPicPr>
          <p:nvPr/>
        </p:nvPicPr>
        <p:blipFill rotWithShape="1">
          <a:blip r:embed="rId5"/>
          <a:srcRect l="74576" t="75477" r="-1"/>
          <a:stretch/>
        </p:blipFill>
        <p:spPr>
          <a:xfrm>
            <a:off x="3623569" y="3476373"/>
            <a:ext cx="833205" cy="872728"/>
          </a:xfrm>
          <a:prstGeom prst="rect">
            <a:avLst/>
          </a:prstGeom>
        </p:spPr>
      </p:pic>
      <p:pic>
        <p:nvPicPr>
          <p:cNvPr id="32" name="Picture 31" descr="Picture showing legend information for Exisiting 19 Districts" title="picture of Legend">
            <a:extLst>
              <a:ext uri="{FF2B5EF4-FFF2-40B4-BE49-F238E27FC236}">
                <a16:creationId xmlns="" xmlns:a16="http://schemas.microsoft.com/office/drawing/2014/main" id="{CD66E53E-987E-4851-8ED1-93D87F27F272}"/>
              </a:ext>
            </a:extLst>
          </p:cNvPr>
          <p:cNvPicPr>
            <a:picLocks noChangeAspect="1"/>
          </p:cNvPicPr>
          <p:nvPr/>
        </p:nvPicPr>
        <p:blipFill rotWithShape="1">
          <a:blip r:embed="rId5"/>
          <a:srcRect b="59853"/>
          <a:stretch/>
        </p:blipFill>
        <p:spPr>
          <a:xfrm>
            <a:off x="2861801" y="2040480"/>
            <a:ext cx="3277065" cy="1428750"/>
          </a:xfrm>
          <a:prstGeom prst="rect">
            <a:avLst/>
          </a:prstGeom>
        </p:spPr>
      </p:pic>
      <p:pic>
        <p:nvPicPr>
          <p:cNvPr id="34" name="Picture 33" descr="Picture showing legend information for Exisiting 19 Districts" title="picture of legend">
            <a:extLst>
              <a:ext uri="{FF2B5EF4-FFF2-40B4-BE49-F238E27FC236}">
                <a16:creationId xmlns="" xmlns:a16="http://schemas.microsoft.com/office/drawing/2014/main" id="{E593AC59-375E-4F05-9F03-A59D5BCF65A0}"/>
              </a:ext>
            </a:extLst>
          </p:cNvPr>
          <p:cNvPicPr>
            <a:picLocks noChangeAspect="1"/>
          </p:cNvPicPr>
          <p:nvPr/>
        </p:nvPicPr>
        <p:blipFill rotWithShape="1">
          <a:blip r:embed="rId5"/>
          <a:srcRect l="49439" t="75477" r="25136" b="920"/>
          <a:stretch/>
        </p:blipFill>
        <p:spPr>
          <a:xfrm>
            <a:off x="5305661" y="3476373"/>
            <a:ext cx="833205" cy="839986"/>
          </a:xfrm>
          <a:prstGeom prst="rect">
            <a:avLst/>
          </a:prstGeom>
        </p:spPr>
      </p:pic>
      <p:pic>
        <p:nvPicPr>
          <p:cNvPr id="35" name="Picture 34" descr="Picture showing legend information for Exisiting 19 Districts" title="picture of legend">
            <a:extLst>
              <a:ext uri="{FF2B5EF4-FFF2-40B4-BE49-F238E27FC236}">
                <a16:creationId xmlns="" xmlns:a16="http://schemas.microsoft.com/office/drawing/2014/main" id="{1D4E8F27-9C89-4905-BA10-6C5DEE7882E5}"/>
              </a:ext>
            </a:extLst>
          </p:cNvPr>
          <p:cNvPicPr>
            <a:picLocks noChangeAspect="1"/>
          </p:cNvPicPr>
          <p:nvPr/>
        </p:nvPicPr>
        <p:blipFill rotWithShape="1">
          <a:blip r:embed="rId5"/>
          <a:srcRect l="76319" t="40750" b="24338"/>
          <a:stretch/>
        </p:blipFill>
        <p:spPr>
          <a:xfrm>
            <a:off x="2861801" y="3476374"/>
            <a:ext cx="776055" cy="1242416"/>
          </a:xfrm>
          <a:prstGeom prst="rect">
            <a:avLst/>
          </a:prstGeom>
        </p:spPr>
      </p:pic>
      <p:sp>
        <p:nvSpPr>
          <p:cNvPr id="37" name="Content Placeholder 2">
            <a:extLst>
              <a:ext uri="{FF2B5EF4-FFF2-40B4-BE49-F238E27FC236}">
                <a16:creationId xmlns="" xmlns:a16="http://schemas.microsoft.com/office/drawing/2014/main" id="{1EFB7DF4-54E7-4548-B8DE-71899297FE73}"/>
              </a:ext>
            </a:extLst>
          </p:cNvPr>
          <p:cNvSpPr txBox="1">
            <a:spLocks/>
          </p:cNvSpPr>
          <p:nvPr/>
        </p:nvSpPr>
        <p:spPr>
          <a:xfrm>
            <a:off x="6138866" y="775260"/>
            <a:ext cx="3205628" cy="130258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600" b="1" i="1" dirty="0">
                <a:solidFill>
                  <a:schemeClr val="tx1">
                    <a:lumMod val="75000"/>
                    <a:lumOff val="25000"/>
                  </a:schemeClr>
                </a:solidFill>
                <a:latin typeface="Arial" panose="020B0604020202020204" pitchFamily="34" charset="0"/>
                <a:cs typeface="Arial" panose="020B0604020202020204" pitchFamily="34" charset="0"/>
              </a:rPr>
              <a:t>Revised Plan:</a:t>
            </a:r>
            <a:endParaRPr lang="en-US" sz="2600" i="1" dirty="0">
              <a:solidFill>
                <a:schemeClr val="tx1">
                  <a:lumMod val="75000"/>
                  <a:lumOff val="25000"/>
                </a:schemeClr>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sz="2600" dirty="0">
                <a:solidFill>
                  <a:schemeClr val="tx1">
                    <a:lumMod val="75000"/>
                    <a:lumOff val="25000"/>
                  </a:schemeClr>
                </a:solidFill>
                <a:latin typeface="Arial" panose="020B0604020202020204" pitchFamily="34" charset="0"/>
                <a:cs typeface="Arial" panose="020B0604020202020204" pitchFamily="34" charset="0"/>
              </a:rPr>
              <a:t>8 Districts</a:t>
            </a:r>
          </a:p>
          <a:p>
            <a:pPr marL="0" indent="0" algn="ctr">
              <a:buFont typeface="Arial" panose="020B0604020202020204" pitchFamily="34" charset="0"/>
              <a:buNone/>
            </a:pPr>
            <a:r>
              <a:rPr lang="en-US" sz="2600" dirty="0">
                <a:solidFill>
                  <a:schemeClr val="tx1">
                    <a:lumMod val="75000"/>
                    <a:lumOff val="25000"/>
                  </a:schemeClr>
                </a:solidFill>
                <a:latin typeface="Arial" panose="020B0604020202020204" pitchFamily="34" charset="0"/>
                <a:cs typeface="Arial" panose="020B0604020202020204" pitchFamily="34" charset="0"/>
              </a:rPr>
              <a:t>1 Overlay</a:t>
            </a:r>
          </a:p>
        </p:txBody>
      </p:sp>
      <p:pic>
        <p:nvPicPr>
          <p:cNvPr id="3" name="Picture 2" descr="Legend shows Revised Plan 8 Disctricts 1 overlay" title="Picture of legend"/>
          <p:cNvPicPr>
            <a:picLocks noChangeAspect="1"/>
          </p:cNvPicPr>
          <p:nvPr/>
        </p:nvPicPr>
        <p:blipFill rotWithShape="1">
          <a:blip r:embed="rId6">
            <a:extLst>
              <a:ext uri="{28A0092B-C50C-407E-A947-70E740481C1C}">
                <a14:useLocalDpi xmlns:a14="http://schemas.microsoft.com/office/drawing/2010/main" val="0"/>
              </a:ext>
            </a:extLst>
          </a:blip>
          <a:srcRect l="1213" t="21181" r="2317" b="1023"/>
          <a:stretch/>
        </p:blipFill>
        <p:spPr>
          <a:xfrm>
            <a:off x="6824509" y="2571750"/>
            <a:ext cx="1818659" cy="2010108"/>
          </a:xfrm>
          <a:prstGeom prst="rect">
            <a:avLst/>
          </a:prstGeom>
        </p:spPr>
      </p:pic>
      <p:pic>
        <p:nvPicPr>
          <p:cNvPr id="9" name="Picture 8" descr="Legend" title="Legend"/>
          <p:cNvPicPr>
            <a:picLocks noChangeAspect="1"/>
          </p:cNvPicPr>
          <p:nvPr/>
        </p:nvPicPr>
        <p:blipFill rotWithShape="1">
          <a:blip r:embed="rId6">
            <a:extLst>
              <a:ext uri="{28A0092B-C50C-407E-A947-70E740481C1C}">
                <a14:useLocalDpi xmlns:a14="http://schemas.microsoft.com/office/drawing/2010/main" val="0"/>
              </a:ext>
            </a:extLst>
          </a:blip>
          <a:srcRect l="784" t="429" r="2745" b="89270"/>
          <a:stretch/>
        </p:blipFill>
        <p:spPr>
          <a:xfrm>
            <a:off x="6824509" y="2212542"/>
            <a:ext cx="1990731" cy="291326"/>
          </a:xfrm>
          <a:prstGeom prst="rect">
            <a:avLst/>
          </a:prstGeom>
        </p:spPr>
      </p:pic>
      <p:sp>
        <p:nvSpPr>
          <p:cNvPr id="10" name="Title 9" hidden="1"/>
          <p:cNvSpPr>
            <a:spLocks noGrp="1"/>
          </p:cNvSpPr>
          <p:nvPr>
            <p:ph type="title"/>
          </p:nvPr>
        </p:nvSpPr>
        <p:spPr/>
        <p:txBody>
          <a:bodyPr/>
          <a:lstStyle/>
          <a:p>
            <a:r>
              <a:rPr lang="en-US" dirty="0" smtClean="0"/>
              <a:t>Revised Plan Categories</a:t>
            </a:r>
            <a:endParaRPr lang="en-US" dirty="0"/>
          </a:p>
        </p:txBody>
      </p:sp>
    </p:spTree>
    <p:extLst>
      <p:ext uri="{BB962C8B-B14F-4D97-AF65-F5344CB8AC3E}">
        <p14:creationId xmlns:p14="http://schemas.microsoft.com/office/powerpoint/2010/main" val="19224863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Places/Mobility in light blue arrow" title="Places/Mobility"/>
          <p:cNvSpPr/>
          <p:nvPr/>
        </p:nvSpPr>
        <p:spPr>
          <a:xfrm>
            <a:off x="0" y="2554012"/>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Housing</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a:t>
            </a:r>
            <a:r>
              <a:rPr lang="en-US" sz="1800">
                <a:solidFill>
                  <a:schemeClr val="bg1">
                    <a:lumMod val="50000"/>
                  </a:schemeClr>
                </a:solidFill>
                <a:latin typeface="Arial" panose="020B0604020202020204" pitchFamily="34" charset="0"/>
                <a:cs typeface="Arial" panose="020B0604020202020204" pitchFamily="34" charset="0"/>
              </a:rPr>
              <a:t>Natural Resources</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8" name="Content Placeholder 2"/>
          <p:cNvSpPr>
            <a:spLocks noGrp="1"/>
          </p:cNvSpPr>
          <p:nvPr>
            <p:ph idx="1"/>
          </p:nvPr>
        </p:nvSpPr>
        <p:spPr>
          <a:xfrm>
            <a:off x="2743200" y="133350"/>
            <a:ext cx="6324600" cy="457200"/>
          </a:xfrm>
        </p:spPr>
        <p:txBody>
          <a:bodyPr>
            <a:normAutofit/>
          </a:bodyPr>
          <a:lstStyle/>
          <a:p>
            <a:pPr marL="0" indent="0" algn="just">
              <a:spcBef>
                <a:spcPts val="0"/>
              </a:spcBef>
              <a:buNone/>
            </a:pPr>
            <a:r>
              <a:rPr lang="en-US" sz="2400" dirty="0">
                <a:solidFill>
                  <a:schemeClr val="tx1">
                    <a:lumMod val="75000"/>
                    <a:lumOff val="25000"/>
                  </a:schemeClr>
                </a:solidFill>
                <a:latin typeface="Arial" panose="020B0604020202020204" pitchFamily="34" charset="0"/>
                <a:cs typeface="Arial" panose="020B0604020202020204" pitchFamily="34" charset="0"/>
              </a:rPr>
              <a:t>Revised Plan Categories</a:t>
            </a:r>
          </a:p>
        </p:txBody>
      </p:sp>
      <p:sp>
        <p:nvSpPr>
          <p:cNvPr id="30" name="Callout: Right Arrow 9" descr="Downtown MU&#10;Urban MU&#10;Commercial High&#10;Commercial Low&#10;Residential High&#10;Residential Medium" title="box and arrow shape">
            <a:extLst>
              <a:ext uri="{FF2B5EF4-FFF2-40B4-BE49-F238E27FC236}">
                <a16:creationId xmlns="" xmlns:a16="http://schemas.microsoft.com/office/drawing/2014/main" id="{789379CC-0A5B-45EE-9311-59844E9EBD58}"/>
              </a:ext>
            </a:extLst>
          </p:cNvPr>
          <p:cNvSpPr/>
          <p:nvPr/>
        </p:nvSpPr>
        <p:spPr>
          <a:xfrm>
            <a:off x="3127843" y="1329050"/>
            <a:ext cx="3523820" cy="2399434"/>
          </a:xfrm>
          <a:prstGeom prst="rightArrowCallout">
            <a:avLst>
              <a:gd name="adj1" fmla="val 13076"/>
              <a:gd name="adj2" fmla="val 15515"/>
              <a:gd name="adj3" fmla="val 22019"/>
              <a:gd name="adj4" fmla="val 6994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8" name="Content Placeholder 4">
            <a:extLst>
              <a:ext uri="{FF2B5EF4-FFF2-40B4-BE49-F238E27FC236}">
                <a16:creationId xmlns="" xmlns:a16="http://schemas.microsoft.com/office/drawing/2014/main" id="{5636FBE5-D713-422C-A427-931795875707}"/>
              </a:ext>
            </a:extLst>
          </p:cNvPr>
          <p:cNvSpPr txBox="1">
            <a:spLocks/>
          </p:cNvSpPr>
          <p:nvPr/>
        </p:nvSpPr>
        <p:spPr>
          <a:xfrm>
            <a:off x="3086098" y="1386428"/>
            <a:ext cx="2463118" cy="24574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en-US" sz="2000" dirty="0">
                <a:latin typeface="Arial" charset="0"/>
                <a:ea typeface="Arial" charset="0"/>
                <a:cs typeface="Arial" charset="0"/>
              </a:rPr>
              <a:t>Downtown MU</a:t>
            </a:r>
          </a:p>
          <a:p>
            <a:pPr marL="0" indent="0" algn="r">
              <a:buFont typeface="Arial" panose="020B0604020202020204" pitchFamily="34" charset="0"/>
              <a:buNone/>
            </a:pPr>
            <a:r>
              <a:rPr lang="en-US" sz="2000" dirty="0">
                <a:latin typeface="Arial" charset="0"/>
                <a:ea typeface="Arial" charset="0"/>
                <a:cs typeface="Arial" charset="0"/>
              </a:rPr>
              <a:t>Urban MU</a:t>
            </a:r>
          </a:p>
          <a:p>
            <a:pPr marL="0" indent="0" algn="r">
              <a:buFont typeface="Arial" panose="020B0604020202020204" pitchFamily="34" charset="0"/>
              <a:buNone/>
            </a:pPr>
            <a:r>
              <a:rPr lang="en-US" sz="2000" dirty="0">
                <a:latin typeface="Arial" charset="0"/>
                <a:ea typeface="Arial" charset="0"/>
                <a:cs typeface="Arial" charset="0"/>
              </a:rPr>
              <a:t>Commercial High</a:t>
            </a:r>
          </a:p>
          <a:p>
            <a:pPr marL="0" indent="0" algn="r">
              <a:buFont typeface="Arial" panose="020B0604020202020204" pitchFamily="34" charset="0"/>
              <a:buNone/>
            </a:pPr>
            <a:r>
              <a:rPr lang="en-US" sz="2000" dirty="0">
                <a:latin typeface="Arial" charset="0"/>
                <a:ea typeface="Arial" charset="0"/>
                <a:cs typeface="Arial" charset="0"/>
              </a:rPr>
              <a:t>Commercial Low</a:t>
            </a:r>
          </a:p>
          <a:p>
            <a:pPr marL="0" indent="0" algn="r">
              <a:buFont typeface="Arial" panose="020B0604020202020204" pitchFamily="34" charset="0"/>
              <a:buNone/>
            </a:pPr>
            <a:r>
              <a:rPr lang="en-US" sz="2000" dirty="0">
                <a:latin typeface="Arial" charset="0"/>
                <a:ea typeface="Arial" charset="0"/>
                <a:cs typeface="Arial" charset="0"/>
              </a:rPr>
              <a:t>Residential High</a:t>
            </a:r>
          </a:p>
          <a:p>
            <a:pPr marL="0" indent="0" algn="r">
              <a:buFont typeface="Arial" panose="020B0604020202020204" pitchFamily="34" charset="0"/>
              <a:buNone/>
            </a:pPr>
            <a:r>
              <a:rPr lang="en-US" sz="2000" dirty="0">
                <a:latin typeface="Arial" charset="0"/>
                <a:ea typeface="Arial" charset="0"/>
                <a:cs typeface="Arial" charset="0"/>
              </a:rPr>
              <a:t>Residential Medium</a:t>
            </a:r>
            <a:endParaRPr lang="en-US" sz="2800" dirty="0">
              <a:latin typeface="Arial" charset="0"/>
              <a:ea typeface="Arial" charset="0"/>
              <a:cs typeface="Arial" charset="0"/>
            </a:endParaRPr>
          </a:p>
        </p:txBody>
      </p:sp>
      <p:sp>
        <p:nvSpPr>
          <p:cNvPr id="39" name="Content Placeholder 2">
            <a:extLst>
              <a:ext uri="{FF2B5EF4-FFF2-40B4-BE49-F238E27FC236}">
                <a16:creationId xmlns="" xmlns:a16="http://schemas.microsoft.com/office/drawing/2014/main" id="{3F258758-6697-46F1-8029-39EDBF27896D}"/>
              </a:ext>
            </a:extLst>
          </p:cNvPr>
          <p:cNvSpPr txBox="1">
            <a:spLocks/>
          </p:cNvSpPr>
          <p:nvPr/>
        </p:nvSpPr>
        <p:spPr>
          <a:xfrm>
            <a:off x="3122649" y="775734"/>
            <a:ext cx="1220751" cy="400050"/>
          </a:xfrm>
          <a:prstGeom prst="rect">
            <a:avLst/>
          </a:prstGeom>
        </p:spPr>
        <p:txBody>
          <a:bodyPr vert="horz" lIns="68580" tIns="34290" rIns="68580" bIns="34290" rtlCol="0">
            <a:normAutofit fontScale="92500"/>
          </a:bodyPr>
          <a:lstStyle>
            <a:lvl1pPr marL="171450" indent="-171450" algn="l" defTabSz="685800" rtl="0" eaLnBrk="1" latinLnBrk="0" hangingPunct="1">
              <a:lnSpc>
                <a:spcPct val="90000"/>
              </a:lnSpc>
              <a:spcBef>
                <a:spcPts val="750"/>
              </a:spcBef>
              <a:spcAft>
                <a:spcPts val="1200"/>
              </a:spcAft>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120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1200"/>
              </a:spcAft>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solidFill>
                  <a:schemeClr val="tx1">
                    <a:lumMod val="75000"/>
                    <a:lumOff val="25000"/>
                  </a:schemeClr>
                </a:solidFill>
                <a:latin typeface="Arial" charset="0"/>
                <a:ea typeface="Arial" charset="0"/>
                <a:cs typeface="Arial" charset="0"/>
              </a:rPr>
              <a:t>Existing:</a:t>
            </a:r>
          </a:p>
        </p:txBody>
      </p:sp>
      <p:pic>
        <p:nvPicPr>
          <p:cNvPr id="40" name="Picture 39" descr="box with color purple" title="picture">
            <a:extLst>
              <a:ext uri="{FF2B5EF4-FFF2-40B4-BE49-F238E27FC236}">
                <a16:creationId xmlns="" xmlns:a16="http://schemas.microsoft.com/office/drawing/2014/main" id="{DF000A47-1435-4E32-B29A-57B1B47CDF0D}"/>
              </a:ext>
            </a:extLst>
          </p:cNvPr>
          <p:cNvPicPr>
            <a:picLocks noChangeAspect="1"/>
          </p:cNvPicPr>
          <p:nvPr/>
        </p:nvPicPr>
        <p:blipFill rotWithShape="1">
          <a:blip r:embed="rId5"/>
          <a:srcRect t="22779" r="84021" b="68307"/>
          <a:stretch/>
        </p:blipFill>
        <p:spPr>
          <a:xfrm>
            <a:off x="6705235" y="2341541"/>
            <a:ext cx="746526" cy="374452"/>
          </a:xfrm>
          <a:prstGeom prst="rect">
            <a:avLst/>
          </a:prstGeom>
        </p:spPr>
      </p:pic>
      <p:sp>
        <p:nvSpPr>
          <p:cNvPr id="41" name="TextBox 40">
            <a:extLst>
              <a:ext uri="{FF2B5EF4-FFF2-40B4-BE49-F238E27FC236}">
                <a16:creationId xmlns="" xmlns:a16="http://schemas.microsoft.com/office/drawing/2014/main" id="{7E8CDF82-EC81-4241-B32E-0AA616EE03D1}"/>
              </a:ext>
            </a:extLst>
          </p:cNvPr>
          <p:cNvSpPr txBox="1"/>
          <p:nvPr/>
        </p:nvSpPr>
        <p:spPr>
          <a:xfrm>
            <a:off x="7451761" y="2337080"/>
            <a:ext cx="1428750" cy="369332"/>
          </a:xfrm>
          <a:prstGeom prst="rect">
            <a:avLst/>
          </a:prstGeom>
          <a:noFill/>
        </p:spPr>
        <p:txBody>
          <a:bodyPr wrap="square" rtlCol="0">
            <a:spAutoFit/>
          </a:bodyPr>
          <a:lstStyle/>
          <a:p>
            <a:r>
              <a:rPr lang="en-US" dirty="0">
                <a:solidFill>
                  <a:schemeClr val="tx1">
                    <a:lumMod val="75000"/>
                    <a:lumOff val="25000"/>
                  </a:schemeClr>
                </a:solidFill>
                <a:latin typeface="Arial" charset="0"/>
                <a:ea typeface="Arial" charset="0"/>
                <a:cs typeface="Arial" charset="0"/>
              </a:rPr>
              <a:t>Downtown</a:t>
            </a:r>
            <a:endParaRPr lang="en-US" sz="1350" dirty="0">
              <a:solidFill>
                <a:schemeClr val="tx1">
                  <a:lumMod val="75000"/>
                  <a:lumOff val="25000"/>
                </a:schemeClr>
              </a:solidFill>
              <a:latin typeface="Arial" charset="0"/>
              <a:ea typeface="Arial" charset="0"/>
              <a:cs typeface="Arial" charset="0"/>
            </a:endParaRPr>
          </a:p>
        </p:txBody>
      </p:sp>
      <p:sp>
        <p:nvSpPr>
          <p:cNvPr id="42" name="Content Placeholder 2">
            <a:extLst>
              <a:ext uri="{FF2B5EF4-FFF2-40B4-BE49-F238E27FC236}">
                <a16:creationId xmlns="" xmlns:a16="http://schemas.microsoft.com/office/drawing/2014/main" id="{DA1A26F3-17C1-4BB7-8255-C73510F02A54}"/>
              </a:ext>
            </a:extLst>
          </p:cNvPr>
          <p:cNvSpPr txBox="1">
            <a:spLocks/>
          </p:cNvSpPr>
          <p:nvPr/>
        </p:nvSpPr>
        <p:spPr>
          <a:xfrm>
            <a:off x="6651663" y="777949"/>
            <a:ext cx="1958937" cy="400050"/>
          </a:xfrm>
          <a:prstGeom prst="rect">
            <a:avLst/>
          </a:prstGeom>
        </p:spPr>
        <p:txBody>
          <a:bodyPr vert="horz" lIns="68580" tIns="34290" rIns="68580" bIns="34290" rtlCol="0">
            <a:normAutofit fontScale="92500"/>
          </a:bodyPr>
          <a:lstStyle>
            <a:lvl1pPr marL="171450" indent="-171450" algn="l" defTabSz="685800" rtl="0" eaLnBrk="1" latinLnBrk="0" hangingPunct="1">
              <a:lnSpc>
                <a:spcPct val="90000"/>
              </a:lnSpc>
              <a:spcBef>
                <a:spcPts val="750"/>
              </a:spcBef>
              <a:spcAft>
                <a:spcPts val="1200"/>
              </a:spcAft>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120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1200"/>
              </a:spcAft>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solidFill>
                  <a:schemeClr val="tx1">
                    <a:lumMod val="75000"/>
                    <a:lumOff val="25000"/>
                  </a:schemeClr>
                </a:solidFill>
                <a:latin typeface="Arial" charset="0"/>
                <a:ea typeface="Arial" charset="0"/>
                <a:cs typeface="Arial" charset="0"/>
              </a:rPr>
              <a:t>Revised Plan:</a:t>
            </a:r>
          </a:p>
        </p:txBody>
      </p:sp>
      <p:sp>
        <p:nvSpPr>
          <p:cNvPr id="3" name="Title 2" hidden="1"/>
          <p:cNvSpPr>
            <a:spLocks noGrp="1"/>
          </p:cNvSpPr>
          <p:nvPr>
            <p:ph type="title"/>
          </p:nvPr>
        </p:nvSpPr>
        <p:spPr/>
        <p:txBody>
          <a:bodyPr/>
          <a:lstStyle/>
          <a:p>
            <a:r>
              <a:rPr lang="en-US" dirty="0" smtClean="0"/>
              <a:t>Places/Mobility</a:t>
            </a:r>
            <a:endParaRPr lang="en-US" dirty="0"/>
          </a:p>
        </p:txBody>
      </p:sp>
    </p:spTree>
    <p:extLst>
      <p:ext uri="{BB962C8B-B14F-4D97-AF65-F5344CB8AC3E}">
        <p14:creationId xmlns:p14="http://schemas.microsoft.com/office/powerpoint/2010/main" val="947041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tusville Tomorrow logo" title="Titusville Tomorrow logo">
            <a:extLst>
              <a:ext uri="{FF2B5EF4-FFF2-40B4-BE49-F238E27FC236}">
                <a16:creationId xmlns="" xmlns:a16="http://schemas.microsoft.com/office/drawing/2014/main" id="{DC89A6D9-EDC6-44A0-9A8C-1DCF8A1867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175" y="4313110"/>
            <a:ext cx="685800" cy="601790"/>
          </a:xfrm>
          <a:prstGeom prst="rect">
            <a:avLst/>
          </a:prstGeom>
        </p:spPr>
      </p:pic>
      <p:pic>
        <p:nvPicPr>
          <p:cNvPr id="4" name="Picture 3" descr="This is a map of Titusville showing the 3 keys to the vision. &#10;&#10;1. The Downtown&#10;2. The Waterfront&#10;3. The Gateways" title="City of Titusville Map 3 Keys to the Vision">
            <a:extLst>
              <a:ext uri="{FF2B5EF4-FFF2-40B4-BE49-F238E27FC236}">
                <a16:creationId xmlns="" xmlns:a16="http://schemas.microsoft.com/office/drawing/2014/main" id="{B3604297-1702-41A5-B6E4-F6845C008B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9" t="6887" r="6768" b="6446"/>
          <a:stretch/>
        </p:blipFill>
        <p:spPr>
          <a:xfrm>
            <a:off x="1314451" y="211987"/>
            <a:ext cx="3663374" cy="4714874"/>
          </a:xfrm>
          <a:prstGeom prst="rect">
            <a:avLst/>
          </a:prstGeom>
        </p:spPr>
      </p:pic>
      <p:sp>
        <p:nvSpPr>
          <p:cNvPr id="10" name="Title 1" descr="3 Keys to the Vision" title="3 Keys to the Vision">
            <a:extLst>
              <a:ext uri="{FF2B5EF4-FFF2-40B4-BE49-F238E27FC236}">
                <a16:creationId xmlns="" xmlns:a16="http://schemas.microsoft.com/office/drawing/2014/main" id="{65759245-98F3-4932-BA96-5B4EA1DBAF31}"/>
              </a:ext>
            </a:extLst>
          </p:cNvPr>
          <p:cNvSpPr txBox="1">
            <a:spLocks/>
          </p:cNvSpPr>
          <p:nvPr/>
        </p:nvSpPr>
        <p:spPr>
          <a:xfrm>
            <a:off x="5372101" y="320278"/>
            <a:ext cx="2085974" cy="994172"/>
          </a:xfrm>
          <a:prstGeom prst="rect">
            <a:avLst/>
          </a:prstGeom>
        </p:spPr>
        <p:txBody>
          <a:bodyPr vert="horz" lIns="68580" tIns="34290" rIns="68580" bIns="3429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a:solidFill>
                  <a:srgbClr val="2A2663"/>
                </a:solidFill>
                <a:latin typeface="+mn-lt"/>
              </a:rPr>
              <a:t>3 Keys to the </a:t>
            </a:r>
            <a:r>
              <a:rPr lang="en-US" sz="3600" dirty="0" smtClean="0">
                <a:solidFill>
                  <a:srgbClr val="2A2663"/>
                </a:solidFill>
                <a:latin typeface="+mn-lt"/>
              </a:rPr>
              <a:t>Vision</a:t>
            </a:r>
          </a:p>
        </p:txBody>
      </p:sp>
      <p:pic>
        <p:nvPicPr>
          <p:cNvPr id="2" name="Picture 1" descr="2017 Phase 1 Explore Potential Strategies&#10;&#10;Create Final Vision&#10;&#10;2018 Phase 2 Update Titusville Comprehensive Plan" title="Phase 1 2017 and Phase 2 20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501" y="1901721"/>
            <a:ext cx="3338512" cy="1335405"/>
          </a:xfrm>
          <a:prstGeom prst="rect">
            <a:avLst/>
          </a:prstGeom>
        </p:spPr>
      </p:pic>
      <p:sp>
        <p:nvSpPr>
          <p:cNvPr id="6" name="Title 5" hidden="1"/>
          <p:cNvSpPr>
            <a:spLocks noGrp="1"/>
          </p:cNvSpPr>
          <p:nvPr>
            <p:ph type="title"/>
          </p:nvPr>
        </p:nvSpPr>
        <p:spPr/>
        <p:txBody>
          <a:bodyPr/>
          <a:lstStyle/>
          <a:p>
            <a:r>
              <a:rPr lang="en-US" dirty="0" smtClean="0"/>
              <a:t>3 Keys to the Vision</a:t>
            </a:r>
            <a:endParaRPr lang="en-US" dirty="0"/>
          </a:p>
        </p:txBody>
      </p:sp>
      <p:sp>
        <p:nvSpPr>
          <p:cNvPr id="7" name="Content Placeholder 6" hidden="1"/>
          <p:cNvSpPr>
            <a:spLocks noGrp="1"/>
          </p:cNvSpPr>
          <p:nvPr>
            <p:ph idx="1"/>
          </p:nvPr>
        </p:nvSpPr>
        <p:spPr/>
        <p:txBody>
          <a:bodyPr/>
          <a:lstStyle/>
          <a:p>
            <a:endParaRPr lang="en-US"/>
          </a:p>
        </p:txBody>
      </p:sp>
    </p:spTree>
    <p:extLst>
      <p:ext uri="{BB962C8B-B14F-4D97-AF65-F5344CB8AC3E}">
        <p14:creationId xmlns:p14="http://schemas.microsoft.com/office/powerpoint/2010/main" val="3755405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30" name="Callout: Right Arrow 9" descr="High Density Residential&#10;Medium Density Residential&#10;Low Density Residential&#10;Residential Two&#10;Reseidential One" title="box and arrow shape">
            <a:extLst>
              <a:ext uri="{FF2B5EF4-FFF2-40B4-BE49-F238E27FC236}">
                <a16:creationId xmlns="" xmlns:a16="http://schemas.microsoft.com/office/drawing/2014/main" id="{789379CC-0A5B-45EE-9311-59844E9EBD58}"/>
              </a:ext>
            </a:extLst>
          </p:cNvPr>
          <p:cNvSpPr/>
          <p:nvPr/>
        </p:nvSpPr>
        <p:spPr>
          <a:xfrm>
            <a:off x="381000" y="1496935"/>
            <a:ext cx="5943600" cy="1913015"/>
          </a:xfrm>
          <a:prstGeom prst="rightArrowCallout">
            <a:avLst>
              <a:gd name="adj1" fmla="val 13076"/>
              <a:gd name="adj2" fmla="val 19846"/>
              <a:gd name="adj3" fmla="val 19132"/>
              <a:gd name="adj4" fmla="val 7929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p>
        </p:txBody>
      </p:sp>
      <p:sp>
        <p:nvSpPr>
          <p:cNvPr id="38" name="Content Placeholder 4">
            <a:extLst>
              <a:ext uri="{FF2B5EF4-FFF2-40B4-BE49-F238E27FC236}">
                <a16:creationId xmlns="" xmlns:a16="http://schemas.microsoft.com/office/drawing/2014/main" id="{5636FBE5-D713-422C-A427-931795875707}"/>
              </a:ext>
            </a:extLst>
          </p:cNvPr>
          <p:cNvSpPr txBox="1">
            <a:spLocks/>
          </p:cNvSpPr>
          <p:nvPr/>
        </p:nvSpPr>
        <p:spPr>
          <a:xfrm>
            <a:off x="381000" y="1550079"/>
            <a:ext cx="3429000" cy="18598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Arial" charset="0"/>
                <a:ea typeface="Arial" charset="0"/>
                <a:cs typeface="Arial" charset="0"/>
              </a:rPr>
              <a:t>High Density Residential</a:t>
            </a:r>
          </a:p>
          <a:p>
            <a:pPr marL="0" indent="0">
              <a:buFont typeface="Arial" panose="020B0604020202020204" pitchFamily="34" charset="0"/>
              <a:buNone/>
            </a:pPr>
            <a:r>
              <a:rPr lang="en-US" sz="2000" dirty="0">
                <a:latin typeface="Arial" charset="0"/>
                <a:ea typeface="Arial" charset="0"/>
                <a:cs typeface="Arial" charset="0"/>
              </a:rPr>
              <a:t>Medium Density Residential</a:t>
            </a:r>
          </a:p>
          <a:p>
            <a:pPr marL="0" indent="0">
              <a:buFont typeface="Arial" panose="020B0604020202020204" pitchFamily="34" charset="0"/>
              <a:buNone/>
            </a:pPr>
            <a:r>
              <a:rPr lang="en-US" sz="2000" dirty="0">
                <a:latin typeface="Arial" charset="0"/>
                <a:ea typeface="Arial" charset="0"/>
                <a:cs typeface="Arial" charset="0"/>
              </a:rPr>
              <a:t>Low Density Residential</a:t>
            </a:r>
          </a:p>
          <a:p>
            <a:pPr marL="0" indent="0">
              <a:buFont typeface="Arial" panose="020B0604020202020204" pitchFamily="34" charset="0"/>
              <a:buNone/>
            </a:pPr>
            <a:r>
              <a:rPr lang="en-US" sz="2000" dirty="0">
                <a:latin typeface="Arial" charset="0"/>
                <a:ea typeface="Arial" charset="0"/>
                <a:cs typeface="Arial" charset="0"/>
              </a:rPr>
              <a:t>Residential Two</a:t>
            </a:r>
          </a:p>
          <a:p>
            <a:pPr marL="0" indent="0">
              <a:buFont typeface="Arial" panose="020B0604020202020204" pitchFamily="34" charset="0"/>
              <a:buNone/>
            </a:pPr>
            <a:r>
              <a:rPr lang="en-US" sz="2000" dirty="0">
                <a:latin typeface="Arial" charset="0"/>
                <a:ea typeface="Arial" charset="0"/>
                <a:cs typeface="Arial" charset="0"/>
              </a:rPr>
              <a:t>Residential One</a:t>
            </a:r>
          </a:p>
        </p:txBody>
      </p:sp>
      <p:sp>
        <p:nvSpPr>
          <p:cNvPr id="39" name="Content Placeholder 2">
            <a:extLst>
              <a:ext uri="{FF2B5EF4-FFF2-40B4-BE49-F238E27FC236}">
                <a16:creationId xmlns="" xmlns:a16="http://schemas.microsoft.com/office/drawing/2014/main" id="{3F258758-6697-46F1-8029-39EDBF27896D}"/>
              </a:ext>
            </a:extLst>
          </p:cNvPr>
          <p:cNvSpPr txBox="1">
            <a:spLocks/>
          </p:cNvSpPr>
          <p:nvPr/>
        </p:nvSpPr>
        <p:spPr>
          <a:xfrm>
            <a:off x="1518806" y="638819"/>
            <a:ext cx="1220751" cy="400050"/>
          </a:xfrm>
          <a:prstGeom prst="rect">
            <a:avLst/>
          </a:prstGeom>
        </p:spPr>
        <p:txBody>
          <a:bodyPr vert="horz" lIns="68580" tIns="34290" rIns="68580" bIns="34290" rtlCol="0">
            <a:normAutofit fontScale="92500"/>
          </a:bodyPr>
          <a:lstStyle>
            <a:lvl1pPr marL="171450" indent="-171450" algn="l" defTabSz="685800" rtl="0" eaLnBrk="1" latinLnBrk="0" hangingPunct="1">
              <a:lnSpc>
                <a:spcPct val="90000"/>
              </a:lnSpc>
              <a:spcBef>
                <a:spcPts val="750"/>
              </a:spcBef>
              <a:spcAft>
                <a:spcPts val="1200"/>
              </a:spcAft>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120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1200"/>
              </a:spcAft>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solidFill>
                  <a:schemeClr val="tx1">
                    <a:lumMod val="75000"/>
                    <a:lumOff val="25000"/>
                  </a:schemeClr>
                </a:solidFill>
                <a:latin typeface="Arial" charset="0"/>
                <a:ea typeface="Arial" charset="0"/>
                <a:cs typeface="Arial" charset="0"/>
              </a:rPr>
              <a:t>Existing:</a:t>
            </a:r>
          </a:p>
        </p:txBody>
      </p:sp>
      <p:sp>
        <p:nvSpPr>
          <p:cNvPr id="41" name="TextBox 40">
            <a:extLst>
              <a:ext uri="{FF2B5EF4-FFF2-40B4-BE49-F238E27FC236}">
                <a16:creationId xmlns="" xmlns:a16="http://schemas.microsoft.com/office/drawing/2014/main" id="{7E8CDF82-EC81-4241-B32E-0AA616EE03D1}"/>
              </a:ext>
            </a:extLst>
          </p:cNvPr>
          <p:cNvSpPr txBox="1"/>
          <p:nvPr/>
        </p:nvSpPr>
        <p:spPr>
          <a:xfrm>
            <a:off x="7239001" y="1354078"/>
            <a:ext cx="1768449" cy="646331"/>
          </a:xfrm>
          <a:prstGeom prst="rect">
            <a:avLst/>
          </a:prstGeom>
          <a:noFill/>
        </p:spPr>
        <p:txBody>
          <a:bodyPr wrap="square" rtlCol="0">
            <a:spAutoFit/>
          </a:bodyPr>
          <a:lstStyle/>
          <a:p>
            <a:r>
              <a:rPr lang="en-US" dirty="0">
                <a:solidFill>
                  <a:schemeClr val="tx1">
                    <a:lumMod val="75000"/>
                    <a:lumOff val="25000"/>
                  </a:schemeClr>
                </a:solidFill>
                <a:latin typeface="Arial" charset="0"/>
                <a:ea typeface="Arial" charset="0"/>
                <a:cs typeface="Arial" charset="0"/>
              </a:rPr>
              <a:t>Neighborhood Land Use</a:t>
            </a:r>
            <a:endParaRPr lang="en-US" sz="1350" dirty="0">
              <a:solidFill>
                <a:schemeClr val="tx1">
                  <a:lumMod val="75000"/>
                  <a:lumOff val="25000"/>
                </a:schemeClr>
              </a:solidFill>
              <a:latin typeface="Arial" charset="0"/>
              <a:ea typeface="Arial" charset="0"/>
              <a:cs typeface="Arial" charset="0"/>
            </a:endParaRPr>
          </a:p>
        </p:txBody>
      </p:sp>
      <p:sp>
        <p:nvSpPr>
          <p:cNvPr id="42" name="Content Placeholder 2">
            <a:extLst>
              <a:ext uri="{FF2B5EF4-FFF2-40B4-BE49-F238E27FC236}">
                <a16:creationId xmlns="" xmlns:a16="http://schemas.microsoft.com/office/drawing/2014/main" id="{DA1A26F3-17C1-4BB7-8255-C73510F02A54}"/>
              </a:ext>
            </a:extLst>
          </p:cNvPr>
          <p:cNvSpPr txBox="1">
            <a:spLocks/>
          </p:cNvSpPr>
          <p:nvPr/>
        </p:nvSpPr>
        <p:spPr>
          <a:xfrm>
            <a:off x="6423053" y="654183"/>
            <a:ext cx="1958937" cy="400050"/>
          </a:xfrm>
          <a:prstGeom prst="rect">
            <a:avLst/>
          </a:prstGeom>
        </p:spPr>
        <p:txBody>
          <a:bodyPr vert="horz" lIns="68580" tIns="34290" rIns="68580" bIns="34290" rtlCol="0">
            <a:normAutofit fontScale="92500"/>
          </a:bodyPr>
          <a:lstStyle>
            <a:lvl1pPr marL="171450" indent="-171450" algn="l" defTabSz="685800" rtl="0" eaLnBrk="1" latinLnBrk="0" hangingPunct="1">
              <a:lnSpc>
                <a:spcPct val="90000"/>
              </a:lnSpc>
              <a:spcBef>
                <a:spcPts val="750"/>
              </a:spcBef>
              <a:spcAft>
                <a:spcPts val="1200"/>
              </a:spcAft>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120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1200"/>
              </a:spcAft>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solidFill>
                  <a:schemeClr val="tx1">
                    <a:lumMod val="75000"/>
                    <a:lumOff val="25000"/>
                  </a:schemeClr>
                </a:solidFill>
                <a:latin typeface="Arial" charset="0"/>
                <a:ea typeface="Arial" charset="0"/>
                <a:cs typeface="Arial" charset="0"/>
              </a:rPr>
              <a:t>Revised Plan:</a:t>
            </a:r>
          </a:p>
        </p:txBody>
      </p:sp>
      <p:sp>
        <p:nvSpPr>
          <p:cNvPr id="14" name="Rectangle 13">
            <a:extLst>
              <a:ext uri="{FF2B5EF4-FFF2-40B4-BE49-F238E27FC236}">
                <a16:creationId xmlns="" xmlns:a16="http://schemas.microsoft.com/office/drawing/2014/main" id="{7034ABA2-3A93-584D-9F0C-EBD41BAEEC71}"/>
              </a:ext>
            </a:extLst>
          </p:cNvPr>
          <p:cNvSpPr/>
          <p:nvPr/>
        </p:nvSpPr>
        <p:spPr>
          <a:xfrm>
            <a:off x="3880568" y="1527551"/>
            <a:ext cx="1167307" cy="1887696"/>
          </a:xfrm>
          <a:prstGeom prst="rect">
            <a:avLst/>
          </a:prstGeom>
        </p:spPr>
        <p:txBody>
          <a:bodyPr wrap="none">
            <a:spAutoFit/>
          </a:bodyPr>
          <a:lstStyle/>
          <a:p>
            <a:pPr>
              <a:spcBef>
                <a:spcPts val="480"/>
              </a:spcBef>
            </a:pPr>
            <a:r>
              <a:rPr lang="en-US" sz="2000" dirty="0">
                <a:latin typeface="Arial" charset="0"/>
                <a:ea typeface="Arial" charset="0"/>
                <a:cs typeface="Arial" charset="0"/>
              </a:rPr>
              <a:t>15 du/ac</a:t>
            </a:r>
          </a:p>
          <a:p>
            <a:pPr>
              <a:spcBef>
                <a:spcPts val="480"/>
              </a:spcBef>
            </a:pPr>
            <a:r>
              <a:rPr lang="en-US" sz="2000" dirty="0">
                <a:latin typeface="Arial" charset="0"/>
                <a:cs typeface="Arial" charset="0"/>
              </a:rPr>
              <a:t>10 du/ac</a:t>
            </a:r>
          </a:p>
          <a:p>
            <a:pPr>
              <a:spcBef>
                <a:spcPts val="480"/>
              </a:spcBef>
            </a:pPr>
            <a:r>
              <a:rPr lang="en-US" sz="2000" dirty="0">
                <a:latin typeface="Arial" charset="0"/>
                <a:cs typeface="Arial" charset="0"/>
              </a:rPr>
              <a:t>5 du/ac</a:t>
            </a:r>
          </a:p>
          <a:p>
            <a:pPr>
              <a:spcBef>
                <a:spcPts val="480"/>
              </a:spcBef>
            </a:pPr>
            <a:r>
              <a:rPr lang="en-US" sz="2000" dirty="0">
                <a:latin typeface="Arial" charset="0"/>
                <a:cs typeface="Arial" charset="0"/>
              </a:rPr>
              <a:t>2 du/ac</a:t>
            </a:r>
          </a:p>
          <a:p>
            <a:pPr>
              <a:spcBef>
                <a:spcPts val="480"/>
              </a:spcBef>
            </a:pPr>
            <a:r>
              <a:rPr lang="en-US" sz="2000" dirty="0">
                <a:latin typeface="Arial" charset="0"/>
                <a:cs typeface="Arial" charset="0"/>
              </a:rPr>
              <a:t>1 du/ac</a:t>
            </a:r>
            <a:endParaRPr lang="en-US" dirty="0"/>
          </a:p>
        </p:txBody>
      </p:sp>
      <p:pic>
        <p:nvPicPr>
          <p:cNvPr id="34" name="Picture 33" descr="box with color yellow " title="box">
            <a:extLst>
              <a:ext uri="{FF2B5EF4-FFF2-40B4-BE49-F238E27FC236}">
                <a16:creationId xmlns="" xmlns:a16="http://schemas.microsoft.com/office/drawing/2014/main" id="{37178971-1B76-4540-B25F-F0D1B67F5722}"/>
              </a:ext>
            </a:extLst>
          </p:cNvPr>
          <p:cNvPicPr>
            <a:picLocks noChangeAspect="1"/>
          </p:cNvPicPr>
          <p:nvPr/>
        </p:nvPicPr>
        <p:blipFill rotWithShape="1">
          <a:blip r:embed="rId5">
            <a:extLst>
              <a:ext uri="{28A0092B-C50C-407E-A947-70E740481C1C}">
                <a14:useLocalDpi xmlns:a14="http://schemas.microsoft.com/office/drawing/2010/main" val="0"/>
              </a:ext>
            </a:extLst>
          </a:blip>
          <a:srcRect l="1213" t="55246" r="79015" b="36379"/>
          <a:stretch/>
        </p:blipFill>
        <p:spPr>
          <a:xfrm>
            <a:off x="6599720" y="1491689"/>
            <a:ext cx="639281" cy="371111"/>
          </a:xfrm>
          <a:prstGeom prst="rect">
            <a:avLst/>
          </a:prstGeom>
        </p:spPr>
      </p:pic>
      <p:sp>
        <p:nvSpPr>
          <p:cNvPr id="35" name="Content Placeholder 2">
            <a:extLst>
              <a:ext uri="{FF2B5EF4-FFF2-40B4-BE49-F238E27FC236}">
                <a16:creationId xmlns="" xmlns:a16="http://schemas.microsoft.com/office/drawing/2014/main" id="{B2756696-7A19-7B4E-A8B0-72C09BF4FC66}"/>
              </a:ext>
            </a:extLst>
          </p:cNvPr>
          <p:cNvSpPr txBox="1">
            <a:spLocks/>
          </p:cNvSpPr>
          <p:nvPr/>
        </p:nvSpPr>
        <p:spPr>
          <a:xfrm>
            <a:off x="7162795" y="2253417"/>
            <a:ext cx="990600" cy="400050"/>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spcAft>
                <a:spcPts val="1200"/>
              </a:spcAft>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120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1200"/>
              </a:spcAft>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a:solidFill>
                  <a:schemeClr val="tx1">
                    <a:lumMod val="75000"/>
                    <a:lumOff val="25000"/>
                  </a:schemeClr>
                </a:solidFill>
                <a:latin typeface="Arial" charset="0"/>
                <a:ea typeface="Arial" charset="0"/>
                <a:cs typeface="Arial" charset="0"/>
              </a:rPr>
              <a:t>AND</a:t>
            </a:r>
          </a:p>
        </p:txBody>
      </p:sp>
      <p:sp>
        <p:nvSpPr>
          <p:cNvPr id="36" name="TextBox 35">
            <a:extLst>
              <a:ext uri="{FF2B5EF4-FFF2-40B4-BE49-F238E27FC236}">
                <a16:creationId xmlns="" xmlns:a16="http://schemas.microsoft.com/office/drawing/2014/main" id="{2DFC537B-B0F5-E747-8D48-FED47349960B}"/>
              </a:ext>
            </a:extLst>
          </p:cNvPr>
          <p:cNvSpPr txBox="1"/>
          <p:nvPr/>
        </p:nvSpPr>
        <p:spPr>
          <a:xfrm>
            <a:off x="6340192" y="3959510"/>
            <a:ext cx="2575464" cy="646331"/>
          </a:xfrm>
          <a:prstGeom prst="rect">
            <a:avLst/>
          </a:prstGeom>
          <a:noFill/>
        </p:spPr>
        <p:txBody>
          <a:bodyPr wrap="square" rtlCol="0">
            <a:spAutoFit/>
          </a:bodyPr>
          <a:lstStyle/>
          <a:p>
            <a:pPr algn="ctr"/>
            <a:r>
              <a:rPr lang="en-US" dirty="0">
                <a:solidFill>
                  <a:schemeClr val="tx1">
                    <a:lumMod val="75000"/>
                    <a:lumOff val="25000"/>
                  </a:schemeClr>
                </a:solidFill>
                <a:latin typeface="Arial" charset="0"/>
                <a:ea typeface="Arial" charset="0"/>
                <a:cs typeface="Arial" charset="0"/>
              </a:rPr>
              <a:t>Density Frozen Based on Existing FLUM</a:t>
            </a:r>
            <a:endParaRPr lang="en-US" sz="1350" dirty="0">
              <a:solidFill>
                <a:schemeClr val="tx1">
                  <a:lumMod val="75000"/>
                  <a:lumOff val="25000"/>
                </a:schemeClr>
              </a:solidFill>
              <a:latin typeface="Arial" charset="0"/>
              <a:ea typeface="Arial" charset="0"/>
              <a:cs typeface="Arial" charset="0"/>
            </a:endParaRPr>
          </a:p>
        </p:txBody>
      </p:sp>
      <p:pic>
        <p:nvPicPr>
          <p:cNvPr id="3" name="Picture 2" descr="picture of ice cubes" title="picture">
            <a:extLst>
              <a:ext uri="{FF2B5EF4-FFF2-40B4-BE49-F238E27FC236}">
                <a16:creationId xmlns="" xmlns:a16="http://schemas.microsoft.com/office/drawing/2014/main" id="{87A6A7FA-F30A-224C-B715-6697F5699A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6624" y="2713092"/>
            <a:ext cx="1582600" cy="1278254"/>
          </a:xfrm>
          <a:prstGeom prst="rect">
            <a:avLst/>
          </a:prstGeom>
        </p:spPr>
      </p:pic>
      <p:sp>
        <p:nvSpPr>
          <p:cNvPr id="2" name="Title 1" hidden="1"/>
          <p:cNvSpPr>
            <a:spLocks noGrp="1"/>
          </p:cNvSpPr>
          <p:nvPr>
            <p:ph type="title"/>
          </p:nvPr>
        </p:nvSpPr>
        <p:spPr/>
        <p:txBody>
          <a:bodyPr/>
          <a:lstStyle/>
          <a:p>
            <a:r>
              <a:rPr lang="en-US" dirty="0" smtClean="0"/>
              <a:t>Neighborhood Land Use</a:t>
            </a:r>
            <a:endParaRPr lang="en-US" dirty="0"/>
          </a:p>
        </p:txBody>
      </p:sp>
      <p:sp>
        <p:nvSpPr>
          <p:cNvPr id="8" name="Content Placeholder 7" hidden="1"/>
          <p:cNvSpPr>
            <a:spLocks noGrp="1"/>
          </p:cNvSpPr>
          <p:nvPr>
            <p:ph idx="1"/>
          </p:nvPr>
        </p:nvSpPr>
        <p:spPr/>
        <p:txBody>
          <a:bodyPr/>
          <a:lstStyle/>
          <a:p>
            <a:endParaRPr lang="en-US"/>
          </a:p>
        </p:txBody>
      </p:sp>
    </p:spTree>
    <p:extLst>
      <p:ext uri="{BB962C8B-B14F-4D97-AF65-F5344CB8AC3E}">
        <p14:creationId xmlns:p14="http://schemas.microsoft.com/office/powerpoint/2010/main" val="188155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par>
                                <p:cTn id="13" presetID="9"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dissolv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dissolve">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1" grpId="0"/>
      <p:bldP spid="35"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30" name="Callout: Right Arrow 9" descr="Box and arrow shape" title="Box and arrow shape">
            <a:extLst>
              <a:ext uri="{FF2B5EF4-FFF2-40B4-BE49-F238E27FC236}">
                <a16:creationId xmlns="" xmlns:a16="http://schemas.microsoft.com/office/drawing/2014/main" id="{789379CC-0A5B-45EE-9311-59844E9EBD58}"/>
              </a:ext>
            </a:extLst>
          </p:cNvPr>
          <p:cNvSpPr/>
          <p:nvPr/>
        </p:nvSpPr>
        <p:spPr>
          <a:xfrm>
            <a:off x="609600" y="1496935"/>
            <a:ext cx="5181600" cy="1913015"/>
          </a:xfrm>
          <a:prstGeom prst="rightArrowCallout">
            <a:avLst>
              <a:gd name="adj1" fmla="val 13076"/>
              <a:gd name="adj2" fmla="val 19846"/>
              <a:gd name="adj3" fmla="val 19132"/>
              <a:gd name="adj4" fmla="val 7929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p>
        </p:txBody>
      </p:sp>
      <p:sp>
        <p:nvSpPr>
          <p:cNvPr id="38" name="Content Placeholder 4">
            <a:extLst>
              <a:ext uri="{FF2B5EF4-FFF2-40B4-BE49-F238E27FC236}">
                <a16:creationId xmlns="" xmlns:a16="http://schemas.microsoft.com/office/drawing/2014/main" id="{5636FBE5-D713-422C-A427-931795875707}"/>
              </a:ext>
            </a:extLst>
          </p:cNvPr>
          <p:cNvSpPr txBox="1">
            <a:spLocks/>
          </p:cNvSpPr>
          <p:nvPr/>
        </p:nvSpPr>
        <p:spPr>
          <a:xfrm>
            <a:off x="762000" y="1669252"/>
            <a:ext cx="3429000" cy="158829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latin typeface="Arial" charset="0"/>
                <a:ea typeface="Arial" charset="0"/>
                <a:cs typeface="Arial" charset="0"/>
              </a:rPr>
              <a:t>Industrial</a:t>
            </a:r>
            <a:endParaRPr lang="en-US" sz="2000" dirty="0">
              <a:latin typeface="Arial" charset="0"/>
              <a:ea typeface="Arial" charset="0"/>
              <a:cs typeface="Arial" charset="0"/>
            </a:endParaRPr>
          </a:p>
          <a:p>
            <a:pPr marL="0" indent="0">
              <a:buFont typeface="Arial" panose="020B0604020202020204" pitchFamily="34" charset="0"/>
              <a:buNone/>
            </a:pPr>
            <a:r>
              <a:rPr lang="en-US" sz="2000" dirty="0" smtClean="0">
                <a:latin typeface="Arial" charset="0"/>
                <a:ea typeface="Arial" charset="0"/>
                <a:cs typeface="Arial" charset="0"/>
              </a:rPr>
              <a:t>Planned Industrial Park</a:t>
            </a:r>
            <a:endParaRPr lang="en-US" sz="2000" dirty="0">
              <a:latin typeface="Arial" charset="0"/>
              <a:ea typeface="Arial" charset="0"/>
              <a:cs typeface="Arial" charset="0"/>
            </a:endParaRPr>
          </a:p>
          <a:p>
            <a:pPr marL="0" indent="0">
              <a:buFont typeface="Arial" panose="020B0604020202020204" pitchFamily="34" charset="0"/>
              <a:buNone/>
            </a:pPr>
            <a:r>
              <a:rPr lang="en-US" sz="2000" dirty="0" smtClean="0">
                <a:latin typeface="Arial" charset="0"/>
                <a:ea typeface="Arial" charset="0"/>
                <a:cs typeface="Arial" charset="0"/>
              </a:rPr>
              <a:t>Public/Semi-Public</a:t>
            </a:r>
            <a:endParaRPr lang="en-US" sz="2000" dirty="0">
              <a:latin typeface="Arial" charset="0"/>
              <a:ea typeface="Arial" charset="0"/>
              <a:cs typeface="Arial" charset="0"/>
            </a:endParaRPr>
          </a:p>
          <a:p>
            <a:pPr marL="0" indent="0">
              <a:buFont typeface="Arial" panose="020B0604020202020204" pitchFamily="34" charset="0"/>
              <a:buNone/>
            </a:pPr>
            <a:r>
              <a:rPr lang="en-US" sz="2000" dirty="0" smtClean="0">
                <a:latin typeface="Arial" charset="0"/>
                <a:ea typeface="Arial" charset="0"/>
                <a:cs typeface="Arial" charset="0"/>
              </a:rPr>
              <a:t>Commercial High Intensity</a:t>
            </a:r>
            <a:endParaRPr lang="en-US" sz="2000" dirty="0">
              <a:latin typeface="Arial" charset="0"/>
              <a:ea typeface="Arial" charset="0"/>
              <a:cs typeface="Arial" charset="0"/>
            </a:endParaRPr>
          </a:p>
        </p:txBody>
      </p:sp>
      <p:sp>
        <p:nvSpPr>
          <p:cNvPr id="39" name="Content Placeholder 2">
            <a:extLst>
              <a:ext uri="{FF2B5EF4-FFF2-40B4-BE49-F238E27FC236}">
                <a16:creationId xmlns="" xmlns:a16="http://schemas.microsoft.com/office/drawing/2014/main" id="{3F258758-6697-46F1-8029-39EDBF27896D}"/>
              </a:ext>
            </a:extLst>
          </p:cNvPr>
          <p:cNvSpPr txBox="1">
            <a:spLocks/>
          </p:cNvSpPr>
          <p:nvPr/>
        </p:nvSpPr>
        <p:spPr>
          <a:xfrm>
            <a:off x="1518806" y="638819"/>
            <a:ext cx="1220751" cy="400050"/>
          </a:xfrm>
          <a:prstGeom prst="rect">
            <a:avLst/>
          </a:prstGeom>
        </p:spPr>
        <p:txBody>
          <a:bodyPr vert="horz" lIns="68580" tIns="34290" rIns="68580" bIns="34290" rtlCol="0">
            <a:normAutofit fontScale="92500"/>
          </a:bodyPr>
          <a:lstStyle>
            <a:lvl1pPr marL="171450" indent="-171450" algn="l" defTabSz="685800" rtl="0" eaLnBrk="1" latinLnBrk="0" hangingPunct="1">
              <a:lnSpc>
                <a:spcPct val="90000"/>
              </a:lnSpc>
              <a:spcBef>
                <a:spcPts val="750"/>
              </a:spcBef>
              <a:spcAft>
                <a:spcPts val="1200"/>
              </a:spcAft>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120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1200"/>
              </a:spcAft>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solidFill>
                  <a:schemeClr val="tx1">
                    <a:lumMod val="75000"/>
                    <a:lumOff val="25000"/>
                  </a:schemeClr>
                </a:solidFill>
                <a:latin typeface="Arial" charset="0"/>
                <a:ea typeface="Arial" charset="0"/>
                <a:cs typeface="Arial" charset="0"/>
              </a:rPr>
              <a:t>Existing:</a:t>
            </a:r>
          </a:p>
        </p:txBody>
      </p:sp>
      <p:sp>
        <p:nvSpPr>
          <p:cNvPr id="42" name="Content Placeholder 2">
            <a:extLst>
              <a:ext uri="{FF2B5EF4-FFF2-40B4-BE49-F238E27FC236}">
                <a16:creationId xmlns="" xmlns:a16="http://schemas.microsoft.com/office/drawing/2014/main" id="{DA1A26F3-17C1-4BB7-8255-C73510F02A54}"/>
              </a:ext>
            </a:extLst>
          </p:cNvPr>
          <p:cNvSpPr txBox="1">
            <a:spLocks/>
          </p:cNvSpPr>
          <p:nvPr/>
        </p:nvSpPr>
        <p:spPr>
          <a:xfrm>
            <a:off x="6423053" y="654183"/>
            <a:ext cx="1958937" cy="400050"/>
          </a:xfrm>
          <a:prstGeom prst="rect">
            <a:avLst/>
          </a:prstGeom>
        </p:spPr>
        <p:txBody>
          <a:bodyPr vert="horz" lIns="68580" tIns="34290" rIns="68580" bIns="34290" rtlCol="0">
            <a:normAutofit fontScale="92500"/>
          </a:bodyPr>
          <a:lstStyle>
            <a:lvl1pPr marL="171450" indent="-171450" algn="l" defTabSz="685800" rtl="0" eaLnBrk="1" latinLnBrk="0" hangingPunct="1">
              <a:lnSpc>
                <a:spcPct val="90000"/>
              </a:lnSpc>
              <a:spcBef>
                <a:spcPts val="750"/>
              </a:spcBef>
              <a:spcAft>
                <a:spcPts val="1200"/>
              </a:spcAft>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120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1200"/>
              </a:spcAft>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solidFill>
                  <a:schemeClr val="tx1">
                    <a:lumMod val="75000"/>
                    <a:lumOff val="25000"/>
                  </a:schemeClr>
                </a:solidFill>
                <a:latin typeface="Arial" charset="0"/>
                <a:ea typeface="Arial" charset="0"/>
                <a:cs typeface="Arial" charset="0"/>
              </a:rPr>
              <a:t>Revised Plan:</a:t>
            </a:r>
          </a:p>
        </p:txBody>
      </p:sp>
      <p:pic>
        <p:nvPicPr>
          <p:cNvPr id="16" name="Picture 15" descr="Research &amp; Manufacturing " title="Research &amp; Manufacturing "/>
          <p:cNvPicPr>
            <a:picLocks noChangeAspect="1"/>
          </p:cNvPicPr>
          <p:nvPr/>
        </p:nvPicPr>
        <p:blipFill rotWithShape="1">
          <a:blip r:embed="rId5">
            <a:extLst>
              <a:ext uri="{28A0092B-C50C-407E-A947-70E740481C1C}">
                <a14:useLocalDpi xmlns:a14="http://schemas.microsoft.com/office/drawing/2010/main" val="0"/>
              </a:ext>
            </a:extLst>
          </a:blip>
          <a:srcRect l="1213" t="63815" r="2317" b="27113"/>
          <a:stretch/>
        </p:blipFill>
        <p:spPr>
          <a:xfrm>
            <a:off x="5936343" y="2262942"/>
            <a:ext cx="2956012" cy="381000"/>
          </a:xfrm>
          <a:prstGeom prst="rect">
            <a:avLst/>
          </a:prstGeom>
        </p:spPr>
      </p:pic>
      <p:sp>
        <p:nvSpPr>
          <p:cNvPr id="2" name="Title 1" hidden="1"/>
          <p:cNvSpPr>
            <a:spLocks noGrp="1"/>
          </p:cNvSpPr>
          <p:nvPr>
            <p:ph type="title"/>
          </p:nvPr>
        </p:nvSpPr>
        <p:spPr/>
        <p:txBody>
          <a:bodyPr/>
          <a:lstStyle/>
          <a:p>
            <a:r>
              <a:rPr lang="en-US" dirty="0" smtClean="0"/>
              <a:t>Research &amp; Manufacturing</a:t>
            </a:r>
            <a:endParaRPr lang="en-US" dirty="0"/>
          </a:p>
        </p:txBody>
      </p:sp>
      <p:sp>
        <p:nvSpPr>
          <p:cNvPr id="3" name="Content Placeholder 2" hidden="1"/>
          <p:cNvSpPr>
            <a:spLocks noGrp="1"/>
          </p:cNvSpPr>
          <p:nvPr>
            <p:ph idx="1"/>
          </p:nvPr>
        </p:nvSpPr>
        <p:spPr/>
        <p:txBody>
          <a:bodyPr/>
          <a:lstStyle/>
          <a:p>
            <a:endParaRPr lang="en-US"/>
          </a:p>
        </p:txBody>
      </p:sp>
    </p:spTree>
    <p:extLst>
      <p:ext uri="{BB962C8B-B14F-4D97-AF65-F5344CB8AC3E}">
        <p14:creationId xmlns:p14="http://schemas.microsoft.com/office/powerpoint/2010/main" val="36514517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Places / Mobility in light blue arrow" title="Places / Mobility "/>
          <p:cNvSpPr/>
          <p:nvPr/>
        </p:nvSpPr>
        <p:spPr>
          <a:xfrm>
            <a:off x="0" y="2554012"/>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Housing</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a:t>
            </a:r>
            <a:r>
              <a:rPr lang="en-US" sz="1800">
                <a:solidFill>
                  <a:schemeClr val="bg1">
                    <a:lumMod val="50000"/>
                  </a:schemeClr>
                </a:solidFill>
                <a:latin typeface="Arial" panose="020B0604020202020204" pitchFamily="34" charset="0"/>
                <a:cs typeface="Arial" panose="020B0604020202020204" pitchFamily="34" charset="0"/>
              </a:rPr>
              <a:t>Natural Resources</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8" name="Content Placeholder 2"/>
          <p:cNvSpPr>
            <a:spLocks noGrp="1"/>
          </p:cNvSpPr>
          <p:nvPr>
            <p:ph idx="1"/>
          </p:nvPr>
        </p:nvSpPr>
        <p:spPr>
          <a:xfrm>
            <a:off x="2743200" y="133350"/>
            <a:ext cx="6324600" cy="457200"/>
          </a:xfrm>
        </p:spPr>
        <p:txBody>
          <a:bodyPr>
            <a:normAutofit/>
          </a:bodyPr>
          <a:lstStyle/>
          <a:p>
            <a:pPr marL="0" indent="0" algn="just">
              <a:spcBef>
                <a:spcPts val="0"/>
              </a:spcBef>
              <a:buNone/>
            </a:pPr>
            <a:r>
              <a:rPr lang="en-US" sz="2400" dirty="0">
                <a:solidFill>
                  <a:schemeClr val="tx1">
                    <a:lumMod val="75000"/>
                    <a:lumOff val="25000"/>
                  </a:schemeClr>
                </a:solidFill>
                <a:latin typeface="Arial" panose="020B0604020202020204" pitchFamily="34" charset="0"/>
                <a:cs typeface="Arial" panose="020B0604020202020204" pitchFamily="34" charset="0"/>
              </a:rPr>
              <a:t>Revised Plan Categories</a:t>
            </a:r>
          </a:p>
        </p:txBody>
      </p:sp>
      <p:sp>
        <p:nvSpPr>
          <p:cNvPr id="29" name="Content Placeholder 2">
            <a:extLst>
              <a:ext uri="{FF2B5EF4-FFF2-40B4-BE49-F238E27FC236}">
                <a16:creationId xmlns="" xmlns:a16="http://schemas.microsoft.com/office/drawing/2014/main" id="{1EFB7DF4-54E7-4548-B8DE-71899297FE73}"/>
              </a:ext>
            </a:extLst>
          </p:cNvPr>
          <p:cNvSpPr txBox="1">
            <a:spLocks/>
          </p:cNvSpPr>
          <p:nvPr/>
        </p:nvSpPr>
        <p:spPr>
          <a:xfrm>
            <a:off x="2821173" y="843959"/>
            <a:ext cx="1757363" cy="4000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tx1">
                    <a:lumMod val="75000"/>
                    <a:lumOff val="25000"/>
                  </a:schemeClr>
                </a:solidFill>
                <a:latin typeface="Arial" charset="0"/>
                <a:ea typeface="Arial" charset="0"/>
                <a:cs typeface="Arial" charset="0"/>
              </a:rPr>
              <a:t>Existing:</a:t>
            </a:r>
          </a:p>
        </p:txBody>
      </p:sp>
      <p:sp>
        <p:nvSpPr>
          <p:cNvPr id="31" name="Content Placeholder 2">
            <a:extLst>
              <a:ext uri="{FF2B5EF4-FFF2-40B4-BE49-F238E27FC236}">
                <a16:creationId xmlns="" xmlns:a16="http://schemas.microsoft.com/office/drawing/2014/main" id="{745D84E1-48EE-449B-9773-94397B16E967}"/>
              </a:ext>
            </a:extLst>
          </p:cNvPr>
          <p:cNvSpPr txBox="1">
            <a:spLocks/>
          </p:cNvSpPr>
          <p:nvPr/>
        </p:nvSpPr>
        <p:spPr>
          <a:xfrm>
            <a:off x="5812939" y="849488"/>
            <a:ext cx="3099089" cy="400050"/>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spcAft>
                <a:spcPts val="1200"/>
              </a:spcAft>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120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1200"/>
              </a:spcAft>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1200"/>
              </a:spcAft>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solidFill>
                  <a:schemeClr val="tx1">
                    <a:lumMod val="75000"/>
                    <a:lumOff val="25000"/>
                  </a:schemeClr>
                </a:solidFill>
                <a:latin typeface="Arial" charset="0"/>
                <a:ea typeface="Arial" charset="0"/>
                <a:cs typeface="Arial" charset="0"/>
              </a:rPr>
              <a:t>Revised Plan:</a:t>
            </a:r>
          </a:p>
        </p:txBody>
      </p:sp>
      <p:pic>
        <p:nvPicPr>
          <p:cNvPr id="32" name="Picture 31" descr="Existing Map " title="map">
            <a:extLst>
              <a:ext uri="{FF2B5EF4-FFF2-40B4-BE49-F238E27FC236}">
                <a16:creationId xmlns="" xmlns:a16="http://schemas.microsoft.com/office/drawing/2014/main" id="{1009FF17-B6DD-4F66-90B5-4B3453435075}"/>
              </a:ext>
            </a:extLst>
          </p:cNvPr>
          <p:cNvPicPr>
            <a:picLocks noChangeAspect="1"/>
          </p:cNvPicPr>
          <p:nvPr/>
        </p:nvPicPr>
        <p:blipFill rotWithShape="1">
          <a:blip r:embed="rId5">
            <a:extLst>
              <a:ext uri="{28A0092B-C50C-407E-A947-70E740481C1C}">
                <a14:useLocalDpi xmlns:a14="http://schemas.microsoft.com/office/drawing/2010/main" val="0"/>
              </a:ext>
            </a:extLst>
          </a:blip>
          <a:srcRect l="27290" t="19992" r="33981" b="51653"/>
          <a:stretch/>
        </p:blipFill>
        <p:spPr>
          <a:xfrm>
            <a:off x="2944614" y="1401097"/>
            <a:ext cx="2728913" cy="2996789"/>
          </a:xfrm>
          <a:prstGeom prst="rect">
            <a:avLst/>
          </a:prstGeom>
          <a:ln w="19050">
            <a:solidFill>
              <a:schemeClr val="bg1">
                <a:lumMod val="50000"/>
              </a:schemeClr>
            </a:solidFill>
          </a:ln>
        </p:spPr>
      </p:pic>
      <p:pic>
        <p:nvPicPr>
          <p:cNvPr id="34" name="Picture 33" descr="Revised Plan" title="map">
            <a:extLst>
              <a:ext uri="{FF2B5EF4-FFF2-40B4-BE49-F238E27FC236}">
                <a16:creationId xmlns="" xmlns:a16="http://schemas.microsoft.com/office/drawing/2014/main" id="{54320E49-331F-405E-A12F-4A7D28F99219}"/>
              </a:ext>
            </a:extLst>
          </p:cNvPr>
          <p:cNvPicPr>
            <a:picLocks noChangeAspect="1"/>
          </p:cNvPicPr>
          <p:nvPr/>
        </p:nvPicPr>
        <p:blipFill rotWithShape="1">
          <a:blip r:embed="rId6"/>
          <a:srcRect l="3333" t="892" r="9308"/>
          <a:stretch/>
        </p:blipFill>
        <p:spPr>
          <a:xfrm>
            <a:off x="5825928" y="1403761"/>
            <a:ext cx="3086100" cy="2996789"/>
          </a:xfrm>
          <a:prstGeom prst="rect">
            <a:avLst/>
          </a:prstGeom>
          <a:ln w="19050">
            <a:solidFill>
              <a:schemeClr val="bg1">
                <a:lumMod val="50000"/>
              </a:schemeClr>
            </a:solidFill>
          </a:ln>
        </p:spPr>
      </p:pic>
      <p:sp>
        <p:nvSpPr>
          <p:cNvPr id="3" name="Title 2" hidden="1"/>
          <p:cNvSpPr>
            <a:spLocks noGrp="1"/>
          </p:cNvSpPr>
          <p:nvPr>
            <p:ph type="title"/>
          </p:nvPr>
        </p:nvSpPr>
        <p:spPr/>
        <p:txBody>
          <a:bodyPr>
            <a:normAutofit fontScale="90000"/>
          </a:bodyPr>
          <a:lstStyle/>
          <a:p>
            <a:r>
              <a:rPr lang="en-US" dirty="0" smtClean="0"/>
              <a:t>Revised Plan Categories Existing / Revised Plan</a:t>
            </a:r>
            <a:endParaRPr lang="en-US" dirty="0"/>
          </a:p>
        </p:txBody>
      </p:sp>
    </p:spTree>
    <p:extLst>
      <p:ext uri="{BB962C8B-B14F-4D97-AF65-F5344CB8AC3E}">
        <p14:creationId xmlns:p14="http://schemas.microsoft.com/office/powerpoint/2010/main" val="14830925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Places / Mobility in light blue arrow" title="Places / Mobility"/>
          <p:cNvSpPr/>
          <p:nvPr/>
        </p:nvSpPr>
        <p:spPr>
          <a:xfrm>
            <a:off x="0" y="2554012"/>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Housing</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a:t>
            </a:r>
            <a:r>
              <a:rPr lang="en-US" sz="1800">
                <a:solidFill>
                  <a:schemeClr val="bg1">
                    <a:lumMod val="50000"/>
                  </a:schemeClr>
                </a:solidFill>
                <a:latin typeface="Arial" panose="020B0604020202020204" pitchFamily="34" charset="0"/>
                <a:cs typeface="Arial" panose="020B0604020202020204" pitchFamily="34" charset="0"/>
              </a:rPr>
              <a:t>Natural Resources</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3" name="Rectangle 2"/>
          <p:cNvSpPr/>
          <p:nvPr/>
        </p:nvSpPr>
        <p:spPr>
          <a:xfrm>
            <a:off x="7568497" y="131742"/>
            <a:ext cx="1484702" cy="954107"/>
          </a:xfrm>
          <a:prstGeom prst="rect">
            <a:avLst/>
          </a:prstGeom>
        </p:spPr>
        <p:txBody>
          <a:bodyPr wrap="none">
            <a:spAutoFit/>
          </a:bodyPr>
          <a:lstStyle/>
          <a:p>
            <a:pPr algn="ctr">
              <a:spcBef>
                <a:spcPts val="0"/>
              </a:spcBef>
            </a:pPr>
            <a:r>
              <a:rPr lang="en-US" sz="2800" dirty="0">
                <a:solidFill>
                  <a:schemeClr val="tx1">
                    <a:lumMod val="75000"/>
                    <a:lumOff val="25000"/>
                  </a:schemeClr>
                </a:solidFill>
                <a:latin typeface="Arial" panose="020B0604020202020204" pitchFamily="34" charset="0"/>
                <a:cs typeface="Arial" panose="020B0604020202020204" pitchFamily="34" charset="0"/>
              </a:rPr>
              <a:t>Revised</a:t>
            </a:r>
          </a:p>
          <a:p>
            <a:pPr algn="ctr">
              <a:spcBef>
                <a:spcPts val="0"/>
              </a:spcBef>
            </a:pPr>
            <a:r>
              <a:rPr lang="en-US" sz="2800" dirty="0">
                <a:solidFill>
                  <a:schemeClr val="tx1">
                    <a:lumMod val="75000"/>
                    <a:lumOff val="25000"/>
                  </a:schemeClr>
                </a:solidFill>
                <a:latin typeface="Arial" panose="020B0604020202020204" pitchFamily="34" charset="0"/>
                <a:cs typeface="Arial" panose="020B0604020202020204" pitchFamily="34" charset="0"/>
              </a:rPr>
              <a:t>FLUM</a:t>
            </a:r>
          </a:p>
        </p:txBody>
      </p:sp>
      <p:pic>
        <p:nvPicPr>
          <p:cNvPr id="1027" name="Picture 3" descr="Legend for Revised FLUM" title="Legend for Revised FL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3691" y="2419350"/>
            <a:ext cx="1645292" cy="21994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p showing Revised FLUM" title="Map"/>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38"/>
          <a:stretch/>
        </p:blipFill>
        <p:spPr bwMode="auto">
          <a:xfrm>
            <a:off x="3505200" y="-10524"/>
            <a:ext cx="2514602" cy="4717303"/>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28"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r>
              <a:rPr lang="en-US" dirty="0" smtClean="0"/>
              <a:t>Revised FLUM</a:t>
            </a:r>
            <a:endParaRPr lang="en-US" dirty="0"/>
          </a:p>
        </p:txBody>
      </p:sp>
    </p:spTree>
    <p:extLst>
      <p:ext uri="{BB962C8B-B14F-4D97-AF65-F5344CB8AC3E}">
        <p14:creationId xmlns:p14="http://schemas.microsoft.com/office/powerpoint/2010/main" val="40863210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Places / Mobility in light blue arrow" title="Places / Mobility"/>
          <p:cNvSpPr/>
          <p:nvPr/>
        </p:nvSpPr>
        <p:spPr>
          <a:xfrm>
            <a:off x="0" y="2554012"/>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Housing</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a:t>
            </a:r>
            <a:r>
              <a:rPr lang="en-US" sz="1800">
                <a:solidFill>
                  <a:schemeClr val="bg1">
                    <a:lumMod val="50000"/>
                  </a:schemeClr>
                </a:solidFill>
                <a:latin typeface="Arial" panose="020B0604020202020204" pitchFamily="34" charset="0"/>
                <a:cs typeface="Arial" panose="020B0604020202020204" pitchFamily="34" charset="0"/>
              </a:rPr>
              <a:t>Natural Resources</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8" name="Content Placeholder 2"/>
          <p:cNvSpPr>
            <a:spLocks noGrp="1"/>
          </p:cNvSpPr>
          <p:nvPr>
            <p:ph idx="1"/>
          </p:nvPr>
        </p:nvSpPr>
        <p:spPr>
          <a:xfrm>
            <a:off x="2858386" y="133350"/>
            <a:ext cx="6209414" cy="1066800"/>
          </a:xfrm>
        </p:spPr>
        <p:txBody>
          <a:bodyPr>
            <a:normAutofit/>
          </a:bodyPr>
          <a:lstStyle/>
          <a:p>
            <a:pPr marL="0" indent="0" algn="just">
              <a:spcBef>
                <a:spcPts val="0"/>
              </a:spcBef>
              <a:buNone/>
            </a:pPr>
            <a:r>
              <a:rPr lang="en-US" sz="2400" dirty="0">
                <a:solidFill>
                  <a:schemeClr val="tx1">
                    <a:lumMod val="75000"/>
                    <a:lumOff val="25000"/>
                  </a:schemeClr>
                </a:solidFill>
                <a:latin typeface="Arial" panose="020B0604020202020204" pitchFamily="34" charset="0"/>
                <a:cs typeface="Arial" panose="020B0604020202020204" pitchFamily="34" charset="0"/>
              </a:rPr>
              <a:t>Mobility</a:t>
            </a:r>
          </a:p>
          <a:p>
            <a:pPr marL="231775" indent="0">
              <a:spcBef>
                <a:spcPts val="0"/>
              </a:spcBef>
              <a:buNone/>
            </a:pPr>
            <a:r>
              <a:rPr lang="en-US" sz="1800" dirty="0">
                <a:solidFill>
                  <a:schemeClr val="tx1">
                    <a:lumMod val="65000"/>
                    <a:lumOff val="35000"/>
                  </a:schemeClr>
                </a:solidFill>
                <a:latin typeface="Arial" panose="020B0604020202020204" pitchFamily="34" charset="0"/>
                <a:cs typeface="Arial" panose="020B0604020202020204" pitchFamily="34" charset="0"/>
              </a:rPr>
              <a:t>Encourages multimodal approaches to mobility improvements</a:t>
            </a:r>
          </a:p>
        </p:txBody>
      </p:sp>
      <p:pic>
        <p:nvPicPr>
          <p:cNvPr id="9" name="Picture 8" descr="Places / Mobility in light blue arrow" title="Places / Mobilit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410" y="2344347"/>
            <a:ext cx="1712497" cy="2283329"/>
          </a:xfrm>
          <a:prstGeom prst="rect">
            <a:avLst/>
          </a:prstGeom>
        </p:spPr>
      </p:pic>
      <p:sp>
        <p:nvSpPr>
          <p:cNvPr id="13" name="Rectangle 12"/>
          <p:cNvSpPr/>
          <p:nvPr/>
        </p:nvSpPr>
        <p:spPr>
          <a:xfrm>
            <a:off x="3429000" y="1245802"/>
            <a:ext cx="4572000" cy="646331"/>
          </a:xfrm>
          <a:prstGeom prst="rect">
            <a:avLst/>
          </a:prstGeom>
        </p:spPr>
        <p:txBody>
          <a:bodyPr>
            <a:spAutoFit/>
          </a:bodyPr>
          <a:lstStyle/>
          <a:p>
            <a:pPr marL="630238" indent="-285750">
              <a:spcBef>
                <a:spcPts val="0"/>
              </a:spcBef>
              <a:buFontTx/>
              <a:buChar char="-"/>
            </a:pPr>
            <a:r>
              <a:rPr lang="en-US" b="1" dirty="0">
                <a:solidFill>
                  <a:schemeClr val="tx1">
                    <a:lumMod val="65000"/>
                    <a:lumOff val="35000"/>
                  </a:schemeClr>
                </a:solidFill>
                <a:latin typeface="Arial" panose="020B0604020202020204" pitchFamily="34" charset="0"/>
                <a:cs typeface="Arial" panose="020B0604020202020204" pitchFamily="34" charset="0"/>
              </a:rPr>
              <a:t>Establishes policy to create a mobility master plan</a:t>
            </a:r>
          </a:p>
        </p:txBody>
      </p:sp>
      <p:pic>
        <p:nvPicPr>
          <p:cNvPr id="30" name="Picture 29" descr="picture of bike trail" title="picture">
            <a:extLst>
              <a:ext uri="{FF2B5EF4-FFF2-40B4-BE49-F238E27FC236}">
                <a16:creationId xmlns="" xmlns:a16="http://schemas.microsoft.com/office/drawing/2014/main" id="{41D11498-B5C8-452F-9D28-EB88F3F7BCBE}"/>
              </a:ext>
            </a:extLst>
          </p:cNvPr>
          <p:cNvPicPr>
            <a:picLocks noGrp="1" noChangeAspect="1"/>
          </p:cNvPicPr>
          <p:nvPr isPhoto="1"/>
        </p:nvPicPr>
        <p:blipFill rotWithShape="1">
          <a:blip r:embed="rId6" cstate="print">
            <a:extLst>
              <a:ext uri="{28A0092B-C50C-407E-A947-70E740481C1C}">
                <a14:useLocalDpi xmlns:a14="http://schemas.microsoft.com/office/drawing/2010/main" val="0"/>
              </a:ext>
            </a:extLst>
          </a:blip>
          <a:srcRect l="31067" t="92" r="12397" b="-92"/>
          <a:stretch/>
        </p:blipFill>
        <p:spPr>
          <a:xfrm>
            <a:off x="5102418" y="2344346"/>
            <a:ext cx="1721190" cy="2283329"/>
          </a:xfrm>
          <a:prstGeom prst="rect">
            <a:avLst/>
          </a:prstGeom>
        </p:spPr>
      </p:pic>
      <p:pic>
        <p:nvPicPr>
          <p:cNvPr id="1026" name="Picture 2" descr="aised Crosswalk with Green Treatm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4751" y="2344346"/>
            <a:ext cx="1712497" cy="22833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58000" y="2314663"/>
            <a:ext cx="1828800" cy="200055"/>
          </a:xfrm>
          <a:prstGeom prst="rect">
            <a:avLst/>
          </a:prstGeom>
        </p:spPr>
        <p:txBody>
          <a:bodyPr wrap="square">
            <a:spAutoFit/>
          </a:bodyPr>
          <a:lstStyle/>
          <a:p>
            <a:pPr marL="231775" indent="0">
              <a:spcBef>
                <a:spcPts val="0"/>
              </a:spcBef>
              <a:buNone/>
            </a:pPr>
            <a:r>
              <a:rPr lang="en-US" sz="700" dirty="0">
                <a:solidFill>
                  <a:schemeClr val="bg1"/>
                </a:solidFill>
                <a:latin typeface="Arial" panose="020B0604020202020204" pitchFamily="34" charset="0"/>
                <a:cs typeface="Arial" panose="020B0604020202020204" pitchFamily="34" charset="0"/>
              </a:rPr>
              <a:t>Source: Richmond, BC</a:t>
            </a:r>
          </a:p>
        </p:txBody>
      </p:sp>
      <p:sp>
        <p:nvSpPr>
          <p:cNvPr id="10" name="Title 9" hidden="1"/>
          <p:cNvSpPr>
            <a:spLocks noGrp="1"/>
          </p:cNvSpPr>
          <p:nvPr>
            <p:ph type="title"/>
          </p:nvPr>
        </p:nvSpPr>
        <p:spPr/>
        <p:txBody>
          <a:bodyPr/>
          <a:lstStyle/>
          <a:p>
            <a:r>
              <a:rPr lang="en-US" dirty="0" smtClean="0"/>
              <a:t>Mobility</a:t>
            </a:r>
            <a:endParaRPr lang="en-US" dirty="0"/>
          </a:p>
        </p:txBody>
      </p:sp>
    </p:spTree>
    <p:extLst>
      <p:ext uri="{BB962C8B-B14F-4D97-AF65-F5344CB8AC3E}">
        <p14:creationId xmlns:p14="http://schemas.microsoft.com/office/powerpoint/2010/main" val="3445833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dirty="0" smtClean="0">
                <a:latin typeface="Arial" panose="020B0604020202020204" pitchFamily="34" charset="0"/>
                <a:cs typeface="Arial" panose="020B0604020202020204" pitchFamily="34" charset="0"/>
              </a:rPr>
              <a:t>How Wide is Wide Enough?</a:t>
            </a:r>
          </a:p>
        </p:txBody>
      </p:sp>
      <p:sp>
        <p:nvSpPr>
          <p:cNvPr id="11267" name="Rectangle 3" descr="rectangle with circle in it pointing out bicyclist" title="rectangle with circle in it"/>
          <p:cNvSpPr>
            <a:spLocks noGrp="1" noChangeArrowheads="1"/>
          </p:cNvSpPr>
          <p:nvPr>
            <p:ph type="subTitle" idx="4294967295"/>
          </p:nvPr>
        </p:nvSpPr>
        <p:spPr>
          <a:xfrm>
            <a:off x="3200400" y="2171700"/>
            <a:ext cx="4800600" cy="1314450"/>
          </a:xfrm>
          <a:noFill/>
        </p:spPr>
        <p:txBody>
          <a:bodyPr vert="horz" lIns="69056" tIns="34529" rIns="69056" bIns="34529" rtlCol="0">
            <a:normAutofit/>
          </a:bodyPr>
          <a:lstStyle/>
          <a:p>
            <a:pPr marL="0" indent="0" algn="ctr">
              <a:buNone/>
            </a:pPr>
            <a:endParaRPr lang="en-US" altLang="en-US" sz="2250"/>
          </a:p>
          <a:p>
            <a:pPr marL="0" indent="0" algn="ctr">
              <a:buNone/>
            </a:pPr>
            <a:endParaRPr lang="en-US" altLang="en-US" sz="2250"/>
          </a:p>
        </p:txBody>
      </p:sp>
      <p:pic>
        <p:nvPicPr>
          <p:cNvPr id="11268" name="Picture 4" descr="pete 4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673" y="1303735"/>
            <a:ext cx="2620565" cy="3496865"/>
          </a:xfrm>
          <a:prstGeom prst="rect">
            <a:avLst/>
          </a:prstGeom>
          <a:solidFill>
            <a:schemeClr val="tx1"/>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11269" name="Picture 5" descr="HC_TMC-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1432323"/>
            <a:ext cx="3028950" cy="2168128"/>
          </a:xfrm>
          <a:prstGeom prst="rect">
            <a:avLst/>
          </a:prstGeom>
          <a:solidFill>
            <a:schemeClr val="tx1"/>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04454" name="Oval 6" descr="circle pointing out bicyclist" title="circle"/>
          <p:cNvSpPr>
            <a:spLocks noChangeArrowheads="1"/>
          </p:cNvSpPr>
          <p:nvPr/>
        </p:nvSpPr>
        <p:spPr bwMode="auto">
          <a:xfrm>
            <a:off x="6915150" y="2743200"/>
            <a:ext cx="658416" cy="685800"/>
          </a:xfrm>
          <a:prstGeom prst="ellipse">
            <a:avLst/>
          </a:prstGeom>
          <a:noFill/>
          <a:ln w="38100" algn="ctr">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9056" tIns="34529" rIns="69056" bIns="34529"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sz="1350"/>
          </a:p>
        </p:txBody>
      </p:sp>
      <p:sp>
        <p:nvSpPr>
          <p:cNvPr id="7" name="Rectangle 6"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ity of Titusville Florida logo" title="City of Titusville Florida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9" name="Rectangle 8"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City of Titusville seal" title="City of Titusville sea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Tree>
    <p:extLst>
      <p:ext uri="{BB962C8B-B14F-4D97-AF65-F5344CB8AC3E}">
        <p14:creationId xmlns:p14="http://schemas.microsoft.com/office/powerpoint/2010/main" val="3649779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4454"/>
                                        </p:tgtEl>
                                        <p:attrNameLst>
                                          <p:attrName>style.visibility</p:attrName>
                                        </p:attrNameLst>
                                      </p:cBhvr>
                                      <p:to>
                                        <p:strVal val="visible"/>
                                      </p:to>
                                    </p:set>
                                    <p:animEffect transition="in" filter="diamond(in)">
                                      <p:cBhvr>
                                        <p:cTn id="7" dur="2000"/>
                                        <p:tgtEl>
                                          <p:spTgt spid="104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
            <a:ext cx="8229600" cy="857250"/>
          </a:xfrm>
        </p:spPr>
        <p:txBody>
          <a:bodyPr/>
          <a:lstStyle/>
          <a:p>
            <a:r>
              <a:rPr lang="en-US" dirty="0" smtClean="0">
                <a:latin typeface="Arial" panose="020B0604020202020204" pitchFamily="34" charset="0"/>
                <a:cs typeface="Arial" panose="020B0604020202020204" pitchFamily="34" charset="0"/>
              </a:rPr>
              <a:t>Dangerous by Design</a:t>
            </a:r>
            <a:endParaRPr lang="en-US" dirty="0">
              <a:latin typeface="Arial" panose="020B0604020202020204" pitchFamily="34" charset="0"/>
              <a:cs typeface="Arial" panose="020B0604020202020204" pitchFamily="34" charset="0"/>
            </a:endParaRPr>
          </a:p>
        </p:txBody>
      </p:sp>
      <p:pic>
        <p:nvPicPr>
          <p:cNvPr id="8" name="Content Placeholder 7" descr="Graph showing 2019 rank, 2008-2017 pedestrian deaths and Annual pedestrian fatalities per 100,000 people" title="The most dangerous states in metro areas"/>
          <p:cNvPicPr>
            <a:picLocks noGrp="1" noChangeAspect="1"/>
          </p:cNvPicPr>
          <p:nvPr>
            <p:ph idx="1"/>
          </p:nvPr>
        </p:nvPicPr>
        <p:blipFill rotWithShape="1">
          <a:blip r:embed="rId3"/>
          <a:srcRect l="13541" t="11111" r="34208" b="27778"/>
          <a:stretch/>
        </p:blipFill>
        <p:spPr>
          <a:xfrm>
            <a:off x="228600" y="822722"/>
            <a:ext cx="5791200" cy="3810000"/>
          </a:xfrm>
          <a:prstGeom prst="rect">
            <a:avLst/>
          </a:prstGeom>
        </p:spPr>
      </p:pic>
      <p:pic>
        <p:nvPicPr>
          <p:cNvPr id="1028" name="Picture 4" descr="picture of traffic problems and title " title="2019 Dangerous By De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269570"/>
            <a:ext cx="2600838" cy="33631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City of Titusville seal" title="City of Titusville sea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Tree>
    <p:extLst>
      <p:ext uri="{BB962C8B-B14F-4D97-AF65-F5344CB8AC3E}">
        <p14:creationId xmlns:p14="http://schemas.microsoft.com/office/powerpoint/2010/main" val="40209107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dirty="0" smtClean="0">
                <a:latin typeface="Arial" panose="020B0604020202020204" pitchFamily="34" charset="0"/>
                <a:cs typeface="Arial" panose="020B0604020202020204" pitchFamily="34" charset="0"/>
              </a:rPr>
              <a:t>Approach: Expand Options</a:t>
            </a:r>
          </a:p>
        </p:txBody>
      </p:sp>
      <p:sp>
        <p:nvSpPr>
          <p:cNvPr id="13315" name="Rectangle 3"/>
          <p:cNvSpPr>
            <a:spLocks noGrp="1" noChangeArrowheads="1"/>
          </p:cNvSpPr>
          <p:nvPr>
            <p:ph type="body" sz="half" idx="1"/>
          </p:nvPr>
        </p:nvSpPr>
        <p:spPr>
          <a:xfrm>
            <a:off x="609600" y="1200150"/>
            <a:ext cx="6115050" cy="3398044"/>
          </a:xfrm>
        </p:spPr>
        <p:txBody>
          <a:bodyPr>
            <a:normAutofit lnSpcReduction="10000"/>
          </a:bodyPr>
          <a:lstStyle/>
          <a:p>
            <a:pPr eaLnBrk="1" hangingPunct="1">
              <a:buFont typeface="Wingdings" panose="05000000000000000000" pitchFamily="2" charset="2"/>
              <a:buNone/>
            </a:pPr>
            <a:r>
              <a:rPr lang="en-US" altLang="en-US" dirty="0" smtClean="0">
                <a:latin typeface="Arial" panose="020B0604020202020204" pitchFamily="34" charset="0"/>
                <a:cs typeface="Arial" panose="020B0604020202020204" pitchFamily="34" charset="0"/>
              </a:rPr>
              <a:t>Shift transportation system emphasis so more modes are viable, desirable choices </a:t>
            </a:r>
          </a:p>
          <a:p>
            <a:pPr eaLnBrk="1" hangingPunct="1"/>
            <a:endParaRPr lang="en-US" altLang="en-US" sz="600" dirty="0">
              <a:latin typeface="Arial" panose="020B0604020202020204" pitchFamily="34" charset="0"/>
              <a:cs typeface="Arial" panose="020B0604020202020204" pitchFamily="34" charset="0"/>
            </a:endParaRPr>
          </a:p>
          <a:p>
            <a:pPr eaLnBrk="1" hangingPunct="1"/>
            <a:r>
              <a:rPr lang="en-US" altLang="en-US" sz="1800" dirty="0">
                <a:latin typeface="Arial" panose="020B0604020202020204" pitchFamily="34" charset="0"/>
                <a:cs typeface="Arial" panose="020B0604020202020204" pitchFamily="34" charset="0"/>
              </a:rPr>
              <a:t>Support mixed use &amp; higher densities in key nodes or corridors</a:t>
            </a:r>
          </a:p>
          <a:p>
            <a:pPr eaLnBrk="1" hangingPunct="1"/>
            <a:r>
              <a:rPr lang="en-US" altLang="en-US" sz="1800" dirty="0">
                <a:latin typeface="Arial" panose="020B0604020202020204" pitchFamily="34" charset="0"/>
                <a:cs typeface="Arial" panose="020B0604020202020204" pitchFamily="34" charset="0"/>
              </a:rPr>
              <a:t>Connect the nodes with transit</a:t>
            </a:r>
          </a:p>
          <a:p>
            <a:pPr eaLnBrk="1" hangingPunct="1"/>
            <a:r>
              <a:rPr lang="en-US" altLang="en-US" sz="1800" dirty="0">
                <a:latin typeface="Arial" panose="020B0604020202020204" pitchFamily="34" charset="0"/>
                <a:cs typeface="Arial" panose="020B0604020202020204" pitchFamily="34" charset="0"/>
              </a:rPr>
              <a:t>Improve walking </a:t>
            </a:r>
            <a:r>
              <a:rPr lang="en-US" altLang="en-US" sz="1800" dirty="0" smtClean="0">
                <a:latin typeface="Arial" panose="020B0604020202020204" pitchFamily="34" charset="0"/>
                <a:cs typeface="Arial" panose="020B0604020202020204" pitchFamily="34" charset="0"/>
              </a:rPr>
              <a:t>conditions </a:t>
            </a:r>
            <a:r>
              <a:rPr lang="en-US" altLang="en-US" sz="1800" dirty="0">
                <a:latin typeface="Arial" panose="020B0604020202020204" pitchFamily="34" charset="0"/>
                <a:cs typeface="Arial" panose="020B0604020202020204" pitchFamily="34" charset="0"/>
              </a:rPr>
              <a:t>throughout</a:t>
            </a:r>
          </a:p>
          <a:p>
            <a:pPr eaLnBrk="1" hangingPunct="1"/>
            <a:r>
              <a:rPr lang="en-US" altLang="en-US" sz="1800" dirty="0">
                <a:latin typeface="Arial" panose="020B0604020202020204" pitchFamily="34" charset="0"/>
                <a:cs typeface="Arial" panose="020B0604020202020204" pitchFamily="34" charset="0"/>
              </a:rPr>
              <a:t>Create a network of cycling </a:t>
            </a:r>
            <a:r>
              <a:rPr lang="en-US" altLang="en-US" sz="1800" dirty="0" smtClean="0">
                <a:latin typeface="Arial" panose="020B0604020202020204" pitchFamily="34" charset="0"/>
                <a:cs typeface="Arial" panose="020B0604020202020204" pitchFamily="34" charset="0"/>
              </a:rPr>
              <a:t>routes</a:t>
            </a:r>
            <a:endParaRPr lang="en-US" altLang="en-US" sz="1800" dirty="0">
              <a:latin typeface="Arial" panose="020B0604020202020204" pitchFamily="34" charset="0"/>
              <a:cs typeface="Arial" panose="020B0604020202020204" pitchFamily="34" charset="0"/>
            </a:endParaRPr>
          </a:p>
          <a:p>
            <a:pPr eaLnBrk="1" hangingPunct="1"/>
            <a:r>
              <a:rPr lang="en-US" altLang="en-US" sz="1800" dirty="0">
                <a:latin typeface="Arial" panose="020B0604020202020204" pitchFamily="34" charset="0"/>
                <a:cs typeface="Arial" panose="020B0604020202020204" pitchFamily="34" charset="0"/>
              </a:rPr>
              <a:t>Expand local street connections </a:t>
            </a:r>
            <a:r>
              <a:rPr lang="en-US" altLang="en-US" sz="1800" dirty="0" smtClean="0">
                <a:latin typeface="Arial" panose="020B0604020202020204" pitchFamily="34" charset="0"/>
                <a:cs typeface="Arial" panose="020B0604020202020204" pitchFamily="34" charset="0"/>
              </a:rPr>
              <a:t>as </a:t>
            </a:r>
            <a:r>
              <a:rPr lang="en-US" altLang="en-US" sz="1800" dirty="0">
                <a:latin typeface="Arial" panose="020B0604020202020204" pitchFamily="34" charset="0"/>
                <a:cs typeface="Arial" panose="020B0604020202020204" pitchFamily="34" charset="0"/>
              </a:rPr>
              <a:t>redevelopment occurs</a:t>
            </a:r>
            <a:endParaRPr lang="en-US" altLang="en-US" dirty="0" smtClean="0">
              <a:latin typeface="Arial" panose="020B0604020202020204" pitchFamily="34" charset="0"/>
              <a:cs typeface="Arial" panose="020B0604020202020204" pitchFamily="34" charset="0"/>
            </a:endParaRPr>
          </a:p>
        </p:txBody>
      </p:sp>
      <p:pic>
        <p:nvPicPr>
          <p:cNvPr id="13316" name="Picture 5" descr="picture of shaded road" title="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199" y="2038350"/>
            <a:ext cx="2371401" cy="1784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ity of Titusville seal" title="City of Titusville sea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Tree>
    <p:extLst>
      <p:ext uri="{BB962C8B-B14F-4D97-AF65-F5344CB8AC3E}">
        <p14:creationId xmlns:p14="http://schemas.microsoft.com/office/powerpoint/2010/main" val="31010106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8" name="Title 7"/>
          <p:cNvSpPr>
            <a:spLocks noGrp="1"/>
          </p:cNvSpPr>
          <p:nvPr>
            <p:ph type="title"/>
          </p:nvPr>
        </p:nvSpPr>
        <p:spPr/>
        <p:txBody>
          <a:bodyPr>
            <a:normAutofit/>
          </a:bodyPr>
          <a:lstStyle/>
          <a:p>
            <a:r>
              <a:rPr lang="en-US" dirty="0" smtClean="0">
                <a:solidFill>
                  <a:schemeClr val="tx1">
                    <a:lumMod val="75000"/>
                    <a:lumOff val="25000"/>
                  </a:schemeClr>
                </a:solidFill>
                <a:latin typeface="Arial" panose="020B0604020202020204" pitchFamily="34" charset="0"/>
                <a:cs typeface="Arial" panose="020B0604020202020204" pitchFamily="34" charset="0"/>
              </a:rPr>
              <a:t>Transportation Level </a:t>
            </a:r>
            <a:r>
              <a:rPr lang="en-US" dirty="0">
                <a:solidFill>
                  <a:schemeClr val="tx1">
                    <a:lumMod val="75000"/>
                    <a:lumOff val="25000"/>
                  </a:schemeClr>
                </a:solidFill>
                <a:latin typeface="Arial" panose="020B0604020202020204" pitchFamily="34" charset="0"/>
                <a:cs typeface="Arial" panose="020B0604020202020204" pitchFamily="34" charset="0"/>
              </a:rPr>
              <a:t>of </a:t>
            </a:r>
            <a:r>
              <a:rPr lang="en-US" dirty="0" smtClean="0">
                <a:solidFill>
                  <a:schemeClr val="tx1">
                    <a:lumMod val="75000"/>
                    <a:lumOff val="25000"/>
                  </a:schemeClr>
                </a:solidFill>
                <a:latin typeface="Arial" panose="020B0604020202020204" pitchFamily="34" charset="0"/>
                <a:cs typeface="Arial" panose="020B0604020202020204" pitchFamily="34" charset="0"/>
              </a:rPr>
              <a:t>Service</a:t>
            </a:r>
            <a:endParaRPr lang="en-US" dirty="0"/>
          </a:p>
        </p:txBody>
      </p:sp>
      <p:sp>
        <p:nvSpPr>
          <p:cNvPr id="28" name="Content Placeholder 2"/>
          <p:cNvSpPr>
            <a:spLocks noGrp="1"/>
          </p:cNvSpPr>
          <p:nvPr>
            <p:ph idx="1"/>
          </p:nvPr>
        </p:nvSpPr>
        <p:spPr>
          <a:xfrm>
            <a:off x="457200" y="1657349"/>
            <a:ext cx="8229600" cy="2937273"/>
          </a:xfrm>
        </p:spPr>
        <p:txBody>
          <a:bodyPr>
            <a:normAutofit/>
          </a:bodyPr>
          <a:lstStyle/>
          <a:p>
            <a:pPr marL="0" indent="0" algn="just">
              <a:spcBef>
                <a:spcPts val="0"/>
              </a:spcBef>
              <a:buNone/>
            </a:pPr>
            <a:endParaRPr lang="en-US" sz="2400" dirty="0">
              <a:solidFill>
                <a:schemeClr val="tx1">
                  <a:lumMod val="75000"/>
                  <a:lumOff val="25000"/>
                </a:schemeClr>
              </a:solidFill>
              <a:latin typeface="Arial" panose="020B0604020202020204" pitchFamily="34" charset="0"/>
              <a:cs typeface="Arial" panose="020B0604020202020204" pitchFamily="34" charset="0"/>
            </a:endParaRPr>
          </a:p>
          <a:p>
            <a:pPr marL="512763" algn="just">
              <a:spcBef>
                <a:spcPts val="0"/>
              </a:spcBef>
            </a:pPr>
            <a:r>
              <a:rPr lang="en-US" sz="2200" dirty="0">
                <a:solidFill>
                  <a:schemeClr val="tx1">
                    <a:lumMod val="65000"/>
                    <a:lumOff val="35000"/>
                  </a:schemeClr>
                </a:solidFill>
                <a:latin typeface="Arial" panose="020B0604020202020204" pitchFamily="34" charset="0"/>
                <a:cs typeface="Arial" panose="020B0604020202020204" pitchFamily="34" charset="0"/>
              </a:rPr>
              <a:t>Transportation Element is now Mobility</a:t>
            </a:r>
          </a:p>
          <a:p>
            <a:pPr marL="512763" algn="just">
              <a:spcBef>
                <a:spcPts val="0"/>
              </a:spcBef>
            </a:pPr>
            <a:r>
              <a:rPr lang="en-US" sz="2200" dirty="0" smtClean="0">
                <a:solidFill>
                  <a:schemeClr val="tx1">
                    <a:lumMod val="65000"/>
                    <a:lumOff val="35000"/>
                  </a:schemeClr>
                </a:solidFill>
                <a:latin typeface="Arial" panose="020B0604020202020204" pitchFamily="34" charset="0"/>
                <a:cs typeface="Arial" panose="020B0604020202020204" pitchFamily="34" charset="0"/>
              </a:rPr>
              <a:t>No change to Arterial/Collector </a:t>
            </a:r>
            <a:r>
              <a:rPr lang="en-US" sz="2200" dirty="0" smtClean="0">
                <a:solidFill>
                  <a:schemeClr val="tx1">
                    <a:lumMod val="75000"/>
                    <a:lumOff val="25000"/>
                  </a:schemeClr>
                </a:solidFill>
                <a:latin typeface="Arial" panose="020B0604020202020204" pitchFamily="34" charset="0"/>
                <a:cs typeface="Arial" panose="020B0604020202020204" pitchFamily="34" charset="0"/>
              </a:rPr>
              <a:t>Level </a:t>
            </a:r>
            <a:r>
              <a:rPr lang="en-US" sz="2200" dirty="0">
                <a:solidFill>
                  <a:schemeClr val="tx1">
                    <a:lumMod val="75000"/>
                    <a:lumOff val="25000"/>
                  </a:schemeClr>
                </a:solidFill>
                <a:latin typeface="Arial" panose="020B0604020202020204" pitchFamily="34" charset="0"/>
                <a:cs typeface="Arial" panose="020B0604020202020204" pitchFamily="34" charset="0"/>
              </a:rPr>
              <a:t>of </a:t>
            </a:r>
            <a:r>
              <a:rPr lang="en-US" sz="2200" dirty="0" smtClean="0">
                <a:solidFill>
                  <a:schemeClr val="tx1">
                    <a:lumMod val="75000"/>
                    <a:lumOff val="25000"/>
                  </a:schemeClr>
                </a:solidFill>
                <a:latin typeface="Arial" panose="020B0604020202020204" pitchFamily="34" charset="0"/>
                <a:cs typeface="Arial" panose="020B0604020202020204" pitchFamily="34" charset="0"/>
              </a:rPr>
              <a:t>Service</a:t>
            </a:r>
            <a:endParaRPr lang="en-US" sz="2200" dirty="0">
              <a:solidFill>
                <a:schemeClr val="tx1">
                  <a:lumMod val="65000"/>
                  <a:lumOff val="35000"/>
                </a:schemeClr>
              </a:solidFill>
              <a:latin typeface="Arial" panose="020B0604020202020204" pitchFamily="34" charset="0"/>
              <a:cs typeface="Arial" panose="020B0604020202020204" pitchFamily="34" charset="0"/>
            </a:endParaRPr>
          </a:p>
          <a:p>
            <a:pPr marL="512763" algn="just">
              <a:spcBef>
                <a:spcPts val="0"/>
              </a:spcBef>
            </a:pPr>
            <a:r>
              <a:rPr lang="en-US" sz="2200" dirty="0">
                <a:solidFill>
                  <a:schemeClr val="tx1">
                    <a:lumMod val="65000"/>
                    <a:lumOff val="35000"/>
                  </a:schemeClr>
                </a:solidFill>
                <a:latin typeface="Arial" panose="020B0604020202020204" pitchFamily="34" charset="0"/>
                <a:cs typeface="Arial" panose="020B0604020202020204" pitchFamily="34" charset="0"/>
              </a:rPr>
              <a:t>Added new </a:t>
            </a:r>
            <a:r>
              <a:rPr lang="en-US" sz="2200" dirty="0" smtClean="0">
                <a:solidFill>
                  <a:schemeClr val="tx1">
                    <a:lumMod val="65000"/>
                    <a:lumOff val="35000"/>
                  </a:schemeClr>
                </a:solidFill>
                <a:latin typeface="Arial" panose="020B0604020202020204" pitchFamily="34" charset="0"/>
                <a:cs typeface="Arial" panose="020B0604020202020204" pitchFamily="34" charset="0"/>
              </a:rPr>
              <a:t>multimodal policies.</a:t>
            </a:r>
            <a:endParaRPr lang="en-US" sz="2200" dirty="0">
              <a:solidFill>
                <a:schemeClr val="tx1">
                  <a:lumMod val="65000"/>
                  <a:lumOff val="35000"/>
                </a:schemeClr>
              </a:solidFill>
              <a:latin typeface="Arial" panose="020B0604020202020204" pitchFamily="34" charset="0"/>
              <a:cs typeface="Arial" panose="020B0604020202020204" pitchFamily="34" charset="0"/>
            </a:endParaRPr>
          </a:p>
          <a:p>
            <a:pPr marL="512763" algn="just">
              <a:spcBef>
                <a:spcPts val="0"/>
              </a:spcBef>
            </a:pPr>
            <a:r>
              <a:rPr lang="en-US" sz="2200" dirty="0">
                <a:solidFill>
                  <a:schemeClr val="tx1">
                    <a:lumMod val="65000"/>
                    <a:lumOff val="35000"/>
                  </a:schemeClr>
                </a:solidFill>
                <a:latin typeface="Arial" panose="020B0604020202020204" pitchFamily="34" charset="0"/>
                <a:cs typeface="Arial" panose="020B0604020202020204" pitchFamily="34" charset="0"/>
              </a:rPr>
              <a:t>Added </a:t>
            </a:r>
            <a:r>
              <a:rPr lang="en-US" sz="2200" dirty="0" smtClean="0">
                <a:solidFill>
                  <a:schemeClr val="tx1">
                    <a:lumMod val="65000"/>
                    <a:lumOff val="35000"/>
                  </a:schemeClr>
                </a:solidFill>
                <a:latin typeface="Arial" panose="020B0604020202020204" pitchFamily="34" charset="0"/>
                <a:cs typeface="Arial" panose="020B0604020202020204" pitchFamily="34" charset="0"/>
              </a:rPr>
              <a:t>more Complete </a:t>
            </a:r>
            <a:r>
              <a:rPr lang="en-US" sz="2200" dirty="0">
                <a:solidFill>
                  <a:schemeClr val="tx1">
                    <a:lumMod val="65000"/>
                    <a:lumOff val="35000"/>
                  </a:schemeClr>
                </a:solidFill>
                <a:latin typeface="Arial" panose="020B0604020202020204" pitchFamily="34" charset="0"/>
                <a:cs typeface="Arial" panose="020B0604020202020204" pitchFamily="34" charset="0"/>
              </a:rPr>
              <a:t>Street </a:t>
            </a:r>
            <a:r>
              <a:rPr lang="en-US" sz="2200" dirty="0" smtClean="0">
                <a:solidFill>
                  <a:schemeClr val="tx1">
                    <a:lumMod val="65000"/>
                    <a:lumOff val="35000"/>
                  </a:schemeClr>
                </a:solidFill>
                <a:latin typeface="Arial" panose="020B0604020202020204" pitchFamily="34" charset="0"/>
                <a:cs typeface="Arial" panose="020B0604020202020204" pitchFamily="34" charset="0"/>
              </a:rPr>
              <a:t>policies</a:t>
            </a:r>
            <a:endParaRPr lang="en-US" sz="2200" dirty="0">
              <a:solidFill>
                <a:schemeClr val="tx1">
                  <a:lumMod val="65000"/>
                  <a:lumOff val="35000"/>
                </a:schemeClr>
              </a:solidFill>
              <a:latin typeface="Arial" panose="020B0604020202020204" pitchFamily="34" charset="0"/>
              <a:cs typeface="Arial" panose="020B0604020202020204" pitchFamily="34" charset="0"/>
            </a:endParaRPr>
          </a:p>
          <a:p>
            <a:pPr marL="512763" algn="just">
              <a:spcBef>
                <a:spcPts val="0"/>
              </a:spcBef>
            </a:pPr>
            <a:r>
              <a:rPr lang="en-US" sz="2200" dirty="0">
                <a:solidFill>
                  <a:schemeClr val="tx1">
                    <a:lumMod val="65000"/>
                    <a:lumOff val="35000"/>
                  </a:schemeClr>
                </a:solidFill>
                <a:latin typeface="Arial" panose="020B0604020202020204" pitchFamily="34" charset="0"/>
                <a:cs typeface="Arial" panose="020B0604020202020204" pitchFamily="34" charset="0"/>
              </a:rPr>
              <a:t>Added block perimeter policies </a:t>
            </a:r>
            <a:endParaRPr lang="en-US" sz="2200" dirty="0" smtClean="0">
              <a:solidFill>
                <a:schemeClr val="tx1">
                  <a:lumMod val="65000"/>
                  <a:lumOff val="35000"/>
                </a:schemeClr>
              </a:solidFill>
              <a:latin typeface="Arial" panose="020B0604020202020204" pitchFamily="34" charset="0"/>
              <a:cs typeface="Arial" panose="020B0604020202020204" pitchFamily="34" charset="0"/>
            </a:endParaRPr>
          </a:p>
          <a:p>
            <a:pPr marL="912813" lvl="1" algn="just">
              <a:spcBef>
                <a:spcPts val="0"/>
              </a:spcBef>
            </a:pPr>
            <a:r>
              <a:rPr lang="en-US" sz="1800" dirty="0" smtClean="0">
                <a:solidFill>
                  <a:schemeClr val="tx1">
                    <a:lumMod val="65000"/>
                    <a:lumOff val="35000"/>
                  </a:schemeClr>
                </a:solidFill>
                <a:latin typeface="Arial" panose="020B0604020202020204" pitchFamily="34" charset="0"/>
                <a:cs typeface="Arial" panose="020B0604020202020204" pitchFamily="34" charset="0"/>
              </a:rPr>
              <a:t>(</a:t>
            </a:r>
            <a:r>
              <a:rPr lang="en-US" sz="1800" dirty="0">
                <a:solidFill>
                  <a:schemeClr val="tx1">
                    <a:lumMod val="65000"/>
                    <a:lumOff val="35000"/>
                  </a:schemeClr>
                </a:solidFill>
                <a:latin typeface="Arial" panose="020B0604020202020204" pitchFamily="34" charset="0"/>
                <a:cs typeface="Arial" panose="020B0604020202020204" pitchFamily="34" charset="0"/>
              </a:rPr>
              <a:t>Downtown minimum blocks per square mile)</a:t>
            </a:r>
          </a:p>
          <a:p>
            <a:pPr marL="512763" algn="just">
              <a:spcBef>
                <a:spcPts val="0"/>
              </a:spcBef>
            </a:pPr>
            <a:r>
              <a:rPr lang="en-US" sz="2200" dirty="0">
                <a:solidFill>
                  <a:schemeClr val="tx1">
                    <a:lumMod val="65000"/>
                    <a:lumOff val="35000"/>
                  </a:schemeClr>
                </a:solidFill>
                <a:latin typeface="Arial" panose="020B0604020202020204" pitchFamily="34" charset="0"/>
                <a:cs typeface="Arial" panose="020B0604020202020204" pitchFamily="34" charset="0"/>
              </a:rPr>
              <a:t>Added </a:t>
            </a:r>
            <a:r>
              <a:rPr lang="en-US" sz="2200" dirty="0" smtClean="0">
                <a:solidFill>
                  <a:schemeClr val="tx1">
                    <a:lumMod val="65000"/>
                    <a:lumOff val="35000"/>
                  </a:schemeClr>
                </a:solidFill>
                <a:latin typeface="Arial" panose="020B0604020202020204" pitchFamily="34" charset="0"/>
                <a:cs typeface="Arial" panose="020B0604020202020204" pitchFamily="34" charset="0"/>
              </a:rPr>
              <a:t>more access </a:t>
            </a:r>
            <a:r>
              <a:rPr lang="en-US" sz="2200" dirty="0">
                <a:solidFill>
                  <a:schemeClr val="tx1">
                    <a:lumMod val="65000"/>
                    <a:lumOff val="35000"/>
                  </a:schemeClr>
                </a:solidFill>
                <a:latin typeface="Arial" panose="020B0604020202020204" pitchFamily="34" charset="0"/>
                <a:cs typeface="Arial" panose="020B0604020202020204" pitchFamily="34" charset="0"/>
              </a:rPr>
              <a:t>management </a:t>
            </a:r>
            <a:r>
              <a:rPr lang="en-US" sz="2200" dirty="0" smtClean="0">
                <a:solidFill>
                  <a:schemeClr val="tx1">
                    <a:lumMod val="65000"/>
                    <a:lumOff val="35000"/>
                  </a:schemeClr>
                </a:solidFill>
                <a:latin typeface="Arial" panose="020B0604020202020204" pitchFamily="34" charset="0"/>
                <a:cs typeface="Arial" panose="020B0604020202020204" pitchFamily="34" charset="0"/>
              </a:rPr>
              <a:t>policies</a:t>
            </a:r>
          </a:p>
        </p:txBody>
      </p:sp>
      <p:pic>
        <p:nvPicPr>
          <p:cNvPr id="1026" name="Picture 2" descr="Cyclist" title="Cycli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1016170"/>
            <a:ext cx="862926" cy="8629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edistrian Crossing Street" title="Pedistrian Crossing Stre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1012547"/>
            <a:ext cx="866787" cy="8667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ayaker" title="Kayak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9696" y="1012547"/>
            <a:ext cx="862926" cy="8629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ar profile" title="Car profi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6400" y="1016169"/>
            <a:ext cx="869781" cy="8697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s profile" title="Bus profi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43200" y="1019597"/>
            <a:ext cx="856071" cy="8560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olf Cart profile" title="Golf Cart profil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04008" y="1012547"/>
            <a:ext cx="862926" cy="862926"/>
          </a:xfrm>
          <a:prstGeom prst="rect">
            <a:avLst/>
          </a:prstGeom>
        </p:spPr>
      </p:pic>
    </p:spTree>
    <p:extLst>
      <p:ext uri="{BB962C8B-B14F-4D97-AF65-F5344CB8AC3E}">
        <p14:creationId xmlns:p14="http://schemas.microsoft.com/office/powerpoint/2010/main" val="2421150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Housing in light blue arrow" title="Housing"/>
          <p:cNvSpPr/>
          <p:nvPr/>
        </p:nvSpPr>
        <p:spPr>
          <a:xfrm>
            <a:off x="0" y="2876550"/>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Housing</a:t>
            </a: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a:t>
            </a:r>
            <a:r>
              <a:rPr lang="en-US" sz="1800">
                <a:solidFill>
                  <a:schemeClr val="bg1">
                    <a:lumMod val="50000"/>
                  </a:schemeClr>
                </a:solidFill>
                <a:latin typeface="Arial" panose="020B0604020202020204" pitchFamily="34" charset="0"/>
                <a:cs typeface="Arial" panose="020B0604020202020204" pitchFamily="34" charset="0"/>
              </a:rPr>
              <a:t>Natural Resources</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8" name="Content Placeholder 2"/>
          <p:cNvSpPr>
            <a:spLocks noGrp="1"/>
          </p:cNvSpPr>
          <p:nvPr>
            <p:ph idx="1"/>
          </p:nvPr>
        </p:nvSpPr>
        <p:spPr>
          <a:xfrm>
            <a:off x="2858386" y="133350"/>
            <a:ext cx="6209414" cy="1981200"/>
          </a:xfrm>
        </p:spPr>
        <p:txBody>
          <a:bodyPr>
            <a:normAutofit/>
          </a:bodyPr>
          <a:lstStyle/>
          <a:p>
            <a:pPr marL="0" indent="0" algn="just">
              <a:spcBef>
                <a:spcPts val="0"/>
              </a:spcBef>
              <a:buNone/>
            </a:pPr>
            <a:r>
              <a:rPr lang="en-US" sz="2400" dirty="0">
                <a:solidFill>
                  <a:schemeClr val="tx1">
                    <a:lumMod val="75000"/>
                    <a:lumOff val="25000"/>
                  </a:schemeClr>
                </a:solidFill>
                <a:latin typeface="Arial" panose="020B0604020202020204" pitchFamily="34" charset="0"/>
                <a:cs typeface="Arial" panose="020B0604020202020204" pitchFamily="34" charset="0"/>
              </a:rPr>
              <a:t>Housing</a:t>
            </a:r>
          </a:p>
          <a:p>
            <a:pPr marL="574675" indent="-230188" algn="just">
              <a:spcBef>
                <a:spcPts val="0"/>
              </a:spcBef>
              <a:spcAft>
                <a:spcPts val="1200"/>
              </a:spcAft>
              <a:buFontTx/>
              <a:buChar char="-"/>
            </a:pPr>
            <a:r>
              <a:rPr lang="en-US" sz="1800" dirty="0">
                <a:solidFill>
                  <a:schemeClr val="tx1">
                    <a:lumMod val="65000"/>
                    <a:lumOff val="35000"/>
                  </a:schemeClr>
                </a:solidFill>
                <a:latin typeface="Arial" panose="020B0604020202020204" pitchFamily="34" charset="0"/>
                <a:cs typeface="Arial" panose="020B0604020202020204" pitchFamily="34" charset="0"/>
              </a:rPr>
              <a:t>Addresses affordable </a:t>
            </a:r>
            <a:r>
              <a:rPr lang="en-US" sz="1800" dirty="0" smtClean="0">
                <a:solidFill>
                  <a:schemeClr val="tx1">
                    <a:lumMod val="65000"/>
                    <a:lumOff val="35000"/>
                  </a:schemeClr>
                </a:solidFill>
                <a:latin typeface="Arial" panose="020B0604020202020204" pitchFamily="34" charset="0"/>
                <a:cs typeface="Arial" panose="020B0604020202020204" pitchFamily="34" charset="0"/>
              </a:rPr>
              <a:t>housing</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a:p>
            <a:pPr marL="574675" indent="-230188" algn="just">
              <a:spcBef>
                <a:spcPts val="0"/>
              </a:spcBef>
              <a:spcAft>
                <a:spcPts val="1200"/>
              </a:spcAft>
              <a:buFontTx/>
              <a:buChar char="-"/>
            </a:pPr>
            <a:r>
              <a:rPr lang="en-US" sz="1800" spc="-50" dirty="0">
                <a:solidFill>
                  <a:schemeClr val="tx1">
                    <a:lumMod val="65000"/>
                    <a:lumOff val="35000"/>
                  </a:schemeClr>
                </a:solidFill>
                <a:latin typeface="Arial" panose="020B0604020202020204" pitchFamily="34" charset="0"/>
                <a:cs typeface="Arial" panose="020B0604020202020204" pitchFamily="34" charset="0"/>
              </a:rPr>
              <a:t>Encourages preservation and re-use of historic homes</a:t>
            </a:r>
          </a:p>
          <a:p>
            <a:pPr marL="574675" indent="-230188" algn="just">
              <a:spcBef>
                <a:spcPts val="0"/>
              </a:spcBef>
              <a:spcAft>
                <a:spcPts val="1200"/>
              </a:spcAft>
              <a:buFontTx/>
              <a:buChar char="-"/>
            </a:pPr>
            <a:r>
              <a:rPr lang="en-US" sz="1800" dirty="0" smtClean="0">
                <a:solidFill>
                  <a:schemeClr val="tx1">
                    <a:lumMod val="65000"/>
                    <a:lumOff val="35000"/>
                  </a:schemeClr>
                </a:solidFill>
                <a:latin typeface="Arial" panose="020B0604020202020204" pitchFamily="34" charset="0"/>
                <a:cs typeface="Arial" panose="020B0604020202020204" pitchFamily="34" charset="0"/>
              </a:rPr>
              <a:t>Establishes </a:t>
            </a:r>
            <a:r>
              <a:rPr lang="en-US" sz="1800" dirty="0">
                <a:solidFill>
                  <a:schemeClr val="tx1">
                    <a:lumMod val="65000"/>
                    <a:lumOff val="35000"/>
                  </a:schemeClr>
                </a:solidFill>
                <a:latin typeface="Arial" panose="020B0604020202020204" pitchFamily="34" charset="0"/>
                <a:cs typeface="Arial" panose="020B0604020202020204" pitchFamily="34" charset="0"/>
              </a:rPr>
              <a:t>preferred housing typologies</a:t>
            </a:r>
          </a:p>
          <a:p>
            <a:pPr marL="574675" indent="-230188" algn="just">
              <a:spcBef>
                <a:spcPts val="0"/>
              </a:spcBef>
              <a:buFontTx/>
              <a:buChar char="-"/>
            </a:pPr>
            <a:endParaRPr lang="en-US" sz="900" dirty="0">
              <a:solidFill>
                <a:schemeClr val="tx1">
                  <a:lumMod val="65000"/>
                  <a:lumOff val="35000"/>
                </a:schemeClr>
              </a:solidFill>
              <a:latin typeface="Arial" panose="020B0604020202020204" pitchFamily="34" charset="0"/>
              <a:cs typeface="Arial" panose="020B0604020202020204" pitchFamily="34" charset="0"/>
            </a:endParaRPr>
          </a:p>
          <a:p>
            <a:pPr marL="344488" indent="0" algn="just">
              <a:spcBef>
                <a:spcPts val="0"/>
              </a:spcBef>
              <a:buNone/>
            </a:pP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1" name="Picture 2" descr="A picture showing different styles of housing" title="Hous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5342" y="2114550"/>
            <a:ext cx="6403258" cy="20374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hidden="1"/>
          <p:cNvSpPr>
            <a:spLocks noGrp="1"/>
          </p:cNvSpPr>
          <p:nvPr>
            <p:ph type="title"/>
          </p:nvPr>
        </p:nvSpPr>
        <p:spPr/>
        <p:txBody>
          <a:bodyPr/>
          <a:lstStyle/>
          <a:p>
            <a:r>
              <a:rPr lang="en-US" dirty="0" smtClean="0"/>
              <a:t>Housing</a:t>
            </a:r>
            <a:endParaRPr lang="en-US" dirty="0"/>
          </a:p>
        </p:txBody>
      </p:sp>
    </p:spTree>
    <p:extLst>
      <p:ext uri="{BB962C8B-B14F-4D97-AF65-F5344CB8AC3E}">
        <p14:creationId xmlns:p14="http://schemas.microsoft.com/office/powerpoint/2010/main" val="13493553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descr="This table shows Key Findings &amp; Strategies: Do you agree?" title="Table showing Key Findings &amp; Strageties: Do you agree?">
            <a:extLst>
              <a:ext uri="{FF2B5EF4-FFF2-40B4-BE49-F238E27FC236}">
                <a16:creationId xmlns="" xmlns:a16="http://schemas.microsoft.com/office/drawing/2014/main" id="{69BECA43-CA60-4D38-9C20-38ACD11E21D7}"/>
              </a:ext>
            </a:extLst>
          </p:cNvPr>
          <p:cNvSpPr>
            <a:spLocks noChangeArrowheads="1"/>
          </p:cNvSpPr>
          <p:nvPr/>
        </p:nvSpPr>
        <p:spPr bwMode="auto">
          <a:xfrm>
            <a:off x="1343025" y="200025"/>
            <a:ext cx="6457950" cy="4714875"/>
          </a:xfrm>
          <a:prstGeom prst="rect">
            <a:avLst/>
          </a:prstGeom>
          <a:solidFill>
            <a:schemeClr val="bg2"/>
          </a:solidFill>
          <a:ln>
            <a:noFill/>
          </a:ln>
          <a:extLst/>
        </p:spPr>
        <p:txBody>
          <a:bodyPr wrap="none"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endParaRPr lang="en-US" altLang="en-US" sz="1350" dirty="0">
              <a:solidFill>
                <a:schemeClr val="tx1"/>
              </a:solidFill>
              <a:latin typeface="Arial" panose="020B0604020202020204" pitchFamily="34" charset="0"/>
            </a:endParaRPr>
          </a:p>
        </p:txBody>
      </p:sp>
      <p:sp>
        <p:nvSpPr>
          <p:cNvPr id="9" name="Title 1">
            <a:extLst>
              <a:ext uri="{FF2B5EF4-FFF2-40B4-BE49-F238E27FC236}">
                <a16:creationId xmlns="" xmlns:a16="http://schemas.microsoft.com/office/drawing/2014/main" id="{5600F6D4-9865-4825-A75F-894A1E5657D0}"/>
              </a:ext>
            </a:extLst>
          </p:cNvPr>
          <p:cNvSpPr>
            <a:spLocks noGrp="1"/>
          </p:cNvSpPr>
          <p:nvPr>
            <p:ph type="title"/>
          </p:nvPr>
        </p:nvSpPr>
        <p:spPr/>
        <p:txBody>
          <a:bodyPr>
            <a:normAutofit/>
          </a:bodyPr>
          <a:lstStyle/>
          <a:p>
            <a:pPr algn="ctr"/>
            <a:r>
              <a:rPr lang="en-US" sz="2850" u="sng" dirty="0">
                <a:solidFill>
                  <a:srgbClr val="2A2663"/>
                </a:solidFill>
                <a:latin typeface="+mn-lt"/>
              </a:rPr>
              <a:t>Key Findings &amp; Strategies:</a:t>
            </a:r>
          </a:p>
        </p:txBody>
      </p:sp>
      <p:pic>
        <p:nvPicPr>
          <p:cNvPr id="7" name="Picture 6" descr="Key Findings &amp; Strategies: Do You Agree?&#10;" title="Key Findings &amp; Strategies: Do You Agree?">
            <a:extLst>
              <a:ext uri="{FF2B5EF4-FFF2-40B4-BE49-F238E27FC236}">
                <a16:creationId xmlns="" xmlns:a16="http://schemas.microsoft.com/office/drawing/2014/main" id="{BAB15B9F-CAFB-4BD8-9B34-2E7E3AC369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27" t="5708" r="4916" b="21379"/>
          <a:stretch/>
        </p:blipFill>
        <p:spPr>
          <a:xfrm>
            <a:off x="1514475" y="822941"/>
            <a:ext cx="6286500" cy="4091959"/>
          </a:xfrm>
          <a:prstGeom prst="rect">
            <a:avLst/>
          </a:prstGeom>
        </p:spPr>
      </p:pic>
    </p:spTree>
    <p:extLst>
      <p:ext uri="{BB962C8B-B14F-4D97-AF65-F5344CB8AC3E}">
        <p14:creationId xmlns:p14="http://schemas.microsoft.com/office/powerpoint/2010/main" val="4726333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Natural Resources in light blue arrow" title="Natural Resources"/>
          <p:cNvSpPr/>
          <p:nvPr/>
        </p:nvSpPr>
        <p:spPr>
          <a:xfrm>
            <a:off x="0" y="3181350"/>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Housing</a:t>
            </a:r>
          </a:p>
        </p:txBody>
      </p:sp>
      <p:sp>
        <p:nvSpPr>
          <p:cNvPr id="20" name="Title 1" descr="Natural Resources in light blue arrow" title="Natural Resources"/>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Natural Resources</a:t>
            </a: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to separate slide"/>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8" name="Content Placeholder 2"/>
          <p:cNvSpPr>
            <a:spLocks noGrp="1"/>
          </p:cNvSpPr>
          <p:nvPr>
            <p:ph idx="1"/>
          </p:nvPr>
        </p:nvSpPr>
        <p:spPr>
          <a:xfrm>
            <a:off x="2858386" y="133350"/>
            <a:ext cx="6209414" cy="1981200"/>
          </a:xfrm>
        </p:spPr>
        <p:txBody>
          <a:bodyPr>
            <a:normAutofit/>
          </a:bodyPr>
          <a:lstStyle/>
          <a:p>
            <a:pPr marL="0" indent="0" algn="just">
              <a:spcBef>
                <a:spcPts val="0"/>
              </a:spcBef>
              <a:buNone/>
            </a:pPr>
            <a:r>
              <a:rPr lang="en-US" sz="2400" dirty="0">
                <a:solidFill>
                  <a:schemeClr val="tx1">
                    <a:lumMod val="75000"/>
                    <a:lumOff val="25000"/>
                  </a:schemeClr>
                </a:solidFill>
                <a:latin typeface="Arial" panose="020B0604020202020204" pitchFamily="34" charset="0"/>
                <a:cs typeface="Arial" panose="020B0604020202020204" pitchFamily="34" charset="0"/>
              </a:rPr>
              <a:t>Natural Resources</a:t>
            </a:r>
          </a:p>
          <a:p>
            <a:pPr marL="231775" lvl="1" indent="0" algn="just">
              <a:spcBef>
                <a:spcPts val="0"/>
              </a:spcBef>
              <a:buNone/>
            </a:pPr>
            <a:r>
              <a:rPr lang="en-US" sz="1600" dirty="0">
                <a:solidFill>
                  <a:schemeClr val="tx1">
                    <a:lumMod val="65000"/>
                    <a:lumOff val="35000"/>
                  </a:schemeClr>
                </a:solidFill>
                <a:latin typeface="Arial" panose="020B0604020202020204" pitchFamily="34" charset="0"/>
                <a:cs typeface="Arial" panose="020B0604020202020204" pitchFamily="34" charset="0"/>
              </a:rPr>
              <a:t>Describes the goals of the City as they relate to natural resources in two parts</a:t>
            </a:r>
            <a:r>
              <a:rPr lang="en-US" sz="1400" dirty="0">
                <a:solidFill>
                  <a:schemeClr val="tx1">
                    <a:lumMod val="65000"/>
                    <a:lumOff val="35000"/>
                  </a:schemeClr>
                </a:solidFill>
                <a:latin typeface="Arial" panose="020B0604020202020204" pitchFamily="34" charset="0"/>
                <a:cs typeface="Arial" panose="020B0604020202020204" pitchFamily="34" charset="0"/>
              </a:rPr>
              <a:t>.</a:t>
            </a:r>
          </a:p>
          <a:p>
            <a:pPr marL="231775" indent="0" algn="just">
              <a:spcBef>
                <a:spcPts val="0"/>
              </a:spcBef>
              <a:buFontTx/>
              <a:buChar char="-"/>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231775" indent="0" algn="just">
              <a:spcBef>
                <a:spcPts val="0"/>
              </a:spcBef>
              <a:buNone/>
            </a:pPr>
            <a:r>
              <a:rPr lang="en-US" sz="1800" dirty="0">
                <a:solidFill>
                  <a:schemeClr val="tx1">
                    <a:lumMod val="65000"/>
                    <a:lumOff val="35000"/>
                  </a:schemeClr>
                </a:solidFill>
                <a:latin typeface="Arial" panose="020B0604020202020204" pitchFamily="34" charset="0"/>
                <a:cs typeface="Arial" panose="020B0604020202020204" pitchFamily="34" charset="0"/>
              </a:rPr>
              <a:t>A. Open Space</a:t>
            </a:r>
          </a:p>
          <a:p>
            <a:pPr marL="231775" indent="0" algn="just">
              <a:spcBef>
                <a:spcPts val="0"/>
              </a:spcBef>
              <a:buNone/>
            </a:pPr>
            <a:r>
              <a:rPr lang="en-US" sz="1800" dirty="0">
                <a:solidFill>
                  <a:schemeClr val="tx1">
                    <a:lumMod val="65000"/>
                    <a:lumOff val="35000"/>
                  </a:schemeClr>
                </a:solidFill>
                <a:latin typeface="Arial" panose="020B0604020202020204" pitchFamily="34" charset="0"/>
                <a:cs typeface="Arial" panose="020B0604020202020204" pitchFamily="34" charset="0"/>
              </a:rPr>
              <a:t>B. Environmental</a:t>
            </a:r>
          </a:p>
          <a:p>
            <a:pPr marL="344488" indent="0" algn="just">
              <a:spcBef>
                <a:spcPts val="0"/>
              </a:spcBef>
              <a:buNone/>
            </a:pP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9" name="Picture 28" descr="picture of girl kayaking" title="pictur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8495" y="2114550"/>
            <a:ext cx="1812105" cy="2416140"/>
          </a:xfrm>
          <a:prstGeom prst="rect">
            <a:avLst/>
          </a:prstGeom>
        </p:spPr>
      </p:pic>
      <p:pic>
        <p:nvPicPr>
          <p:cNvPr id="30" name="Picture 29" descr="picture of water on shoreline" title="picture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8805" y="2114550"/>
            <a:ext cx="3221520" cy="2416140"/>
          </a:xfrm>
          <a:prstGeom prst="rect">
            <a:avLst/>
          </a:prstGeom>
        </p:spPr>
      </p:pic>
      <p:sp>
        <p:nvSpPr>
          <p:cNvPr id="3" name="Title 2" hidden="1"/>
          <p:cNvSpPr>
            <a:spLocks noGrp="1"/>
          </p:cNvSpPr>
          <p:nvPr>
            <p:ph type="title"/>
          </p:nvPr>
        </p:nvSpPr>
        <p:spPr/>
        <p:txBody>
          <a:bodyPr/>
          <a:lstStyle/>
          <a:p>
            <a:r>
              <a:rPr lang="en-US" dirty="0" smtClean="0"/>
              <a:t>Natural Resources</a:t>
            </a:r>
            <a:endParaRPr lang="en-US" dirty="0"/>
          </a:p>
        </p:txBody>
      </p:sp>
    </p:spTree>
    <p:extLst>
      <p:ext uri="{BB962C8B-B14F-4D97-AF65-F5344CB8AC3E}">
        <p14:creationId xmlns:p14="http://schemas.microsoft.com/office/powerpoint/2010/main" val="18930322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Natural Resources in light bluw arrow" title="Natural Resources"/>
          <p:cNvSpPr/>
          <p:nvPr/>
        </p:nvSpPr>
        <p:spPr>
          <a:xfrm>
            <a:off x="0" y="3181350"/>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Housing</a:t>
            </a: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Natural Resources</a:t>
            </a: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to separate slide"/>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8" name="Content Placeholder 2"/>
          <p:cNvSpPr>
            <a:spLocks noGrp="1"/>
          </p:cNvSpPr>
          <p:nvPr>
            <p:ph idx="1"/>
          </p:nvPr>
        </p:nvSpPr>
        <p:spPr>
          <a:xfrm>
            <a:off x="2858386" y="133350"/>
            <a:ext cx="6209414" cy="457200"/>
          </a:xfrm>
        </p:spPr>
        <p:txBody>
          <a:bodyPr>
            <a:normAutofit/>
          </a:bodyPr>
          <a:lstStyle/>
          <a:p>
            <a:pPr marL="0" indent="0" algn="just">
              <a:spcBef>
                <a:spcPts val="0"/>
              </a:spcBef>
              <a:buNone/>
            </a:pPr>
            <a:r>
              <a:rPr lang="en-US" sz="2400" dirty="0">
                <a:solidFill>
                  <a:schemeClr val="tx1">
                    <a:lumMod val="75000"/>
                    <a:lumOff val="25000"/>
                  </a:schemeClr>
                </a:solidFill>
                <a:latin typeface="Arial" panose="020B0604020202020204" pitchFamily="34" charset="0"/>
                <a:cs typeface="Arial" panose="020B0604020202020204" pitchFamily="34" charset="0"/>
              </a:rPr>
              <a:t>Conservation Land Use and Wetlands</a:t>
            </a:r>
          </a:p>
        </p:txBody>
      </p:sp>
      <p:sp>
        <p:nvSpPr>
          <p:cNvPr id="3" name="Rectangle 2">
            <a:extLst>
              <a:ext uri="{FF2B5EF4-FFF2-40B4-BE49-F238E27FC236}">
                <a16:creationId xmlns="" xmlns:a16="http://schemas.microsoft.com/office/drawing/2014/main" id="{A266E4C0-816D-8543-9EC5-5B3D5C37BF41}"/>
              </a:ext>
            </a:extLst>
          </p:cNvPr>
          <p:cNvSpPr/>
          <p:nvPr/>
        </p:nvSpPr>
        <p:spPr>
          <a:xfrm>
            <a:off x="2732314" y="721287"/>
            <a:ext cx="6335486" cy="2277547"/>
          </a:xfrm>
          <a:prstGeom prst="rect">
            <a:avLst/>
          </a:prstGeom>
        </p:spPr>
        <p:txBody>
          <a:bodyPr wrap="square">
            <a:spAutoFit/>
          </a:bodyPr>
          <a:lstStyle/>
          <a:p>
            <a:pPr marL="231775" lvl="1" indent="0" algn="just">
              <a:spcBef>
                <a:spcPts val="0"/>
              </a:spcBef>
              <a:buNone/>
            </a:pPr>
            <a:r>
              <a:rPr lang="en-US" dirty="0">
                <a:solidFill>
                  <a:schemeClr val="tx1">
                    <a:lumMod val="65000"/>
                    <a:lumOff val="35000"/>
                  </a:schemeClr>
                </a:solidFill>
                <a:latin typeface="Arial" panose="020B0604020202020204" pitchFamily="34" charset="0"/>
                <a:cs typeface="Arial" panose="020B0604020202020204" pitchFamily="34" charset="0"/>
              </a:rPr>
              <a:t>EN Goal 2: Protect those areas determined to be wetlands.</a:t>
            </a:r>
          </a:p>
          <a:p>
            <a:pPr marL="231775" indent="0" algn="just">
              <a:spcBef>
                <a:spcPts val="0"/>
              </a:spcBef>
              <a:buFontTx/>
              <a:buChar char="-"/>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519113" indent="-287338" algn="just">
              <a:spcBef>
                <a:spcPts val="0"/>
              </a:spcBef>
              <a:spcAft>
                <a:spcPts val="1200"/>
              </a:spcAft>
              <a:buNone/>
            </a:pPr>
            <a:r>
              <a:rPr lang="en-US" dirty="0">
                <a:solidFill>
                  <a:schemeClr val="tx1">
                    <a:lumMod val="65000"/>
                    <a:lumOff val="35000"/>
                  </a:schemeClr>
                </a:solidFill>
                <a:latin typeface="Arial" panose="020B0604020202020204" pitchFamily="34" charset="0"/>
                <a:cs typeface="Arial" panose="020B0604020202020204" pitchFamily="34" charset="0"/>
              </a:rPr>
              <a:t>-	Sets policies for identifying wetlands</a:t>
            </a:r>
          </a:p>
          <a:p>
            <a:pPr marL="517525" indent="-285750" algn="just">
              <a:spcBef>
                <a:spcPts val="0"/>
              </a:spcBef>
              <a:spcAft>
                <a:spcPts val="1200"/>
              </a:spcAft>
              <a:buFontTx/>
              <a:buChar char="-"/>
            </a:pPr>
            <a:r>
              <a:rPr lang="en-US" dirty="0">
                <a:solidFill>
                  <a:schemeClr val="tx1">
                    <a:lumMod val="65000"/>
                    <a:lumOff val="35000"/>
                  </a:schemeClr>
                </a:solidFill>
                <a:latin typeface="Arial" panose="020B0604020202020204" pitchFamily="34" charset="0"/>
                <a:cs typeface="Arial" panose="020B0604020202020204" pitchFamily="34" charset="0"/>
              </a:rPr>
              <a:t>Sets allowable methods of preserving wetlands</a:t>
            </a:r>
          </a:p>
          <a:p>
            <a:pPr marL="517525" indent="-285750" algn="just">
              <a:spcBef>
                <a:spcPts val="0"/>
              </a:spcBef>
              <a:spcAft>
                <a:spcPts val="1200"/>
              </a:spcAft>
              <a:buFontTx/>
              <a:buChar char="-"/>
            </a:pPr>
            <a:r>
              <a:rPr lang="en-US" dirty="0">
                <a:solidFill>
                  <a:schemeClr val="tx1">
                    <a:lumMod val="65000"/>
                    <a:lumOff val="35000"/>
                  </a:schemeClr>
                </a:solidFill>
                <a:latin typeface="Arial" panose="020B0604020202020204" pitchFamily="34" charset="0"/>
                <a:cs typeface="Arial" panose="020B0604020202020204" pitchFamily="34" charset="0"/>
              </a:rPr>
              <a:t>Sets procedures on how to amend the Conservation (CNS) land use plan category on the </a:t>
            </a:r>
            <a:r>
              <a:rPr lang="en-US" dirty="0" smtClean="0">
                <a:solidFill>
                  <a:schemeClr val="tx1">
                    <a:lumMod val="65000"/>
                    <a:lumOff val="35000"/>
                  </a:schemeClr>
                </a:solidFill>
                <a:latin typeface="Arial" panose="020B0604020202020204" pitchFamily="34" charset="0"/>
                <a:cs typeface="Arial" panose="020B0604020202020204" pitchFamily="34" charset="0"/>
              </a:rPr>
              <a:t>FLUM</a:t>
            </a:r>
          </a:p>
        </p:txBody>
      </p:sp>
      <p:pic>
        <p:nvPicPr>
          <p:cNvPr id="10" name="Picture 9" descr="picture of nature shoreline" title="picture">
            <a:extLst>
              <a:ext uri="{FF2B5EF4-FFF2-40B4-BE49-F238E27FC236}">
                <a16:creationId xmlns="" xmlns:a16="http://schemas.microsoft.com/office/drawing/2014/main" id="{BD5B5032-68D3-1943-B29F-D0071544D4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933" b="44751"/>
          <a:stretch/>
        </p:blipFill>
        <p:spPr>
          <a:xfrm>
            <a:off x="2893142" y="3299642"/>
            <a:ext cx="6019800" cy="1143000"/>
          </a:xfrm>
          <a:prstGeom prst="rect">
            <a:avLst/>
          </a:prstGeom>
        </p:spPr>
      </p:pic>
      <p:sp>
        <p:nvSpPr>
          <p:cNvPr id="9" name="Title 8" hidden="1"/>
          <p:cNvSpPr>
            <a:spLocks noGrp="1"/>
          </p:cNvSpPr>
          <p:nvPr>
            <p:ph type="title"/>
          </p:nvPr>
        </p:nvSpPr>
        <p:spPr/>
        <p:txBody>
          <a:bodyPr>
            <a:normAutofit fontScale="90000"/>
          </a:bodyPr>
          <a:lstStyle/>
          <a:p>
            <a:r>
              <a:rPr lang="en-US" dirty="0" smtClean="0"/>
              <a:t>Conservation Land Use and Wetlands</a:t>
            </a:r>
            <a:endParaRPr lang="en-US" dirty="0"/>
          </a:p>
        </p:txBody>
      </p:sp>
    </p:spTree>
    <p:extLst>
      <p:ext uri="{BB962C8B-B14F-4D97-AF65-F5344CB8AC3E}">
        <p14:creationId xmlns:p14="http://schemas.microsoft.com/office/powerpoint/2010/main" val="28686141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Reclaimed Water Mains Titusville Map 2018" title="Reclaimed Water Mains Titusville Map 20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660615" y="143653"/>
            <a:ext cx="3407184" cy="4409297"/>
          </a:xfrm>
          <a:prstGeom prst="rect">
            <a:avLst/>
          </a:prstGeom>
          <a:noFill/>
          <a:ln>
            <a:noFill/>
          </a:ln>
        </p:spPr>
      </p:pic>
      <p:sp>
        <p:nvSpPr>
          <p:cNvPr id="8" name="Pentagon 7" descr="Public Facilities in light blue arrow" title="Public Facilites"/>
          <p:cNvSpPr/>
          <p:nvPr/>
        </p:nvSpPr>
        <p:spPr>
          <a:xfrm>
            <a:off x="0" y="3486150"/>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Housing</a:t>
            </a: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Natural Resources</a:t>
            </a: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to separate slide"/>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9" name="Content Placeholder 2"/>
          <p:cNvSpPr>
            <a:spLocks noGrp="1"/>
          </p:cNvSpPr>
          <p:nvPr>
            <p:ph idx="1"/>
          </p:nvPr>
        </p:nvSpPr>
        <p:spPr>
          <a:xfrm>
            <a:off x="2743200" y="133350"/>
            <a:ext cx="2975212" cy="1019302"/>
          </a:xfrm>
        </p:spPr>
        <p:txBody>
          <a:bodyPr>
            <a:normAutofit/>
          </a:bodyPr>
          <a:lstStyle/>
          <a:p>
            <a:pPr marL="0" indent="0">
              <a:spcBef>
                <a:spcPts val="0"/>
              </a:spcBef>
              <a:buNone/>
            </a:pPr>
            <a:r>
              <a:rPr lang="en-US" sz="2400" dirty="0">
                <a:solidFill>
                  <a:schemeClr val="tx1">
                    <a:lumMod val="75000"/>
                    <a:lumOff val="25000"/>
                  </a:schemeClr>
                </a:solidFill>
                <a:latin typeface="Arial" panose="020B0604020202020204" pitchFamily="34" charset="0"/>
                <a:cs typeface="Arial" panose="020B0604020202020204" pitchFamily="34" charset="0"/>
              </a:rPr>
              <a:t>Public Facilities</a:t>
            </a:r>
          </a:p>
        </p:txBody>
      </p:sp>
      <p:sp>
        <p:nvSpPr>
          <p:cNvPr id="9" name="Rectangle 8"/>
          <p:cNvSpPr/>
          <p:nvPr/>
        </p:nvSpPr>
        <p:spPr>
          <a:xfrm>
            <a:off x="2692021" y="683532"/>
            <a:ext cx="3026391" cy="2846933"/>
          </a:xfrm>
          <a:prstGeom prst="rect">
            <a:avLst/>
          </a:prstGeom>
        </p:spPr>
        <p:txBody>
          <a:bodyPr wrap="square">
            <a:spAutoFit/>
          </a:bodyPr>
          <a:lstStyle/>
          <a:p>
            <a:pPr marL="231775" indent="-177800">
              <a:spcBef>
                <a:spcPts val="0"/>
              </a:spcBef>
              <a:spcAft>
                <a:spcPts val="600"/>
              </a:spcAft>
              <a:buFontTx/>
              <a:buChar char="-"/>
            </a:pPr>
            <a:r>
              <a:rPr lang="en-US" dirty="0">
                <a:solidFill>
                  <a:schemeClr val="tx1">
                    <a:lumMod val="65000"/>
                    <a:lumOff val="35000"/>
                  </a:schemeClr>
                </a:solidFill>
                <a:latin typeface="Arial" panose="020B0604020202020204" pitchFamily="34" charset="0"/>
                <a:cs typeface="Arial" panose="020B0604020202020204" pitchFamily="34" charset="0"/>
              </a:rPr>
              <a:t>Mobility</a:t>
            </a:r>
          </a:p>
          <a:p>
            <a:pPr marL="231775" indent="-177800">
              <a:spcBef>
                <a:spcPts val="0"/>
              </a:spcBef>
              <a:spcAft>
                <a:spcPts val="600"/>
              </a:spcAft>
              <a:buFontTx/>
              <a:buChar char="-"/>
            </a:pPr>
            <a:r>
              <a:rPr lang="en-US" dirty="0">
                <a:solidFill>
                  <a:schemeClr val="tx1">
                    <a:lumMod val="65000"/>
                    <a:lumOff val="35000"/>
                  </a:schemeClr>
                </a:solidFill>
                <a:latin typeface="Arial" panose="020B0604020202020204" pitchFamily="34" charset="0"/>
                <a:cs typeface="Arial" panose="020B0604020202020204" pitchFamily="34" charset="0"/>
              </a:rPr>
              <a:t>Potable Water and Sewer</a:t>
            </a:r>
          </a:p>
          <a:p>
            <a:pPr marL="231775" indent="-177800">
              <a:spcBef>
                <a:spcPts val="0"/>
              </a:spcBef>
              <a:spcAft>
                <a:spcPts val="600"/>
              </a:spcAft>
              <a:buFontTx/>
              <a:buChar char="-"/>
            </a:pPr>
            <a:r>
              <a:rPr lang="en-US" dirty="0">
                <a:solidFill>
                  <a:schemeClr val="tx1">
                    <a:lumMod val="65000"/>
                    <a:lumOff val="35000"/>
                  </a:schemeClr>
                </a:solidFill>
                <a:latin typeface="Arial" panose="020B0604020202020204" pitchFamily="34" charset="0"/>
                <a:cs typeface="Arial" panose="020B0604020202020204" pitchFamily="34" charset="0"/>
              </a:rPr>
              <a:t>Stormwater</a:t>
            </a:r>
          </a:p>
          <a:p>
            <a:pPr marL="231775" indent="-177800">
              <a:spcBef>
                <a:spcPts val="0"/>
              </a:spcBef>
              <a:spcAft>
                <a:spcPts val="600"/>
              </a:spcAft>
              <a:buFontTx/>
              <a:buChar char="-"/>
            </a:pPr>
            <a:r>
              <a:rPr lang="en-US" dirty="0">
                <a:solidFill>
                  <a:schemeClr val="tx1">
                    <a:lumMod val="65000"/>
                    <a:lumOff val="35000"/>
                  </a:schemeClr>
                </a:solidFill>
                <a:latin typeface="Arial" panose="020B0604020202020204" pitchFamily="34" charset="0"/>
                <a:cs typeface="Arial" panose="020B0604020202020204" pitchFamily="34" charset="0"/>
              </a:rPr>
              <a:t>Solid Waste</a:t>
            </a:r>
          </a:p>
          <a:p>
            <a:pPr marL="231775" indent="-177800">
              <a:spcBef>
                <a:spcPts val="0"/>
              </a:spcBef>
              <a:spcAft>
                <a:spcPts val="600"/>
              </a:spcAft>
              <a:buFontTx/>
              <a:buChar char="-"/>
            </a:pPr>
            <a:r>
              <a:rPr lang="en-US" dirty="0">
                <a:solidFill>
                  <a:schemeClr val="tx1">
                    <a:lumMod val="65000"/>
                    <a:lumOff val="35000"/>
                  </a:schemeClr>
                </a:solidFill>
                <a:latin typeface="Arial" panose="020B0604020202020204" pitchFamily="34" charset="0"/>
                <a:cs typeface="Arial" panose="020B0604020202020204" pitchFamily="34" charset="0"/>
              </a:rPr>
              <a:t>Schools</a:t>
            </a:r>
          </a:p>
          <a:p>
            <a:pPr marL="231775" indent="-177800">
              <a:spcBef>
                <a:spcPts val="0"/>
              </a:spcBef>
              <a:spcAft>
                <a:spcPts val="600"/>
              </a:spcAft>
              <a:buFontTx/>
              <a:buChar char="-"/>
            </a:pPr>
            <a:r>
              <a:rPr lang="en-US" dirty="0">
                <a:solidFill>
                  <a:schemeClr val="tx1">
                    <a:lumMod val="65000"/>
                    <a:lumOff val="35000"/>
                  </a:schemeClr>
                </a:solidFill>
                <a:latin typeface="Arial" panose="020B0604020202020204" pitchFamily="34" charset="0"/>
                <a:cs typeface="Arial" panose="020B0604020202020204" pitchFamily="34" charset="0"/>
              </a:rPr>
              <a:t>Capital Improvements</a:t>
            </a:r>
          </a:p>
          <a:p>
            <a:pPr marL="231775" indent="-177800">
              <a:spcBef>
                <a:spcPts val="0"/>
              </a:spcBef>
              <a:spcAft>
                <a:spcPts val="600"/>
              </a:spcAft>
              <a:buFontTx/>
              <a:buChar char="-"/>
            </a:pPr>
            <a:r>
              <a:rPr lang="en-US" dirty="0">
                <a:solidFill>
                  <a:schemeClr val="tx1">
                    <a:lumMod val="65000"/>
                    <a:lumOff val="35000"/>
                  </a:schemeClr>
                </a:solidFill>
                <a:latin typeface="Arial" panose="020B0604020202020204" pitchFamily="34" charset="0"/>
                <a:cs typeface="Arial" panose="020B0604020202020204" pitchFamily="34" charset="0"/>
              </a:rPr>
              <a:t>Concurrency </a:t>
            </a:r>
          </a:p>
          <a:p>
            <a:pPr marL="231775">
              <a:spcBef>
                <a:spcPts val="0"/>
              </a:spcBef>
              <a:spcAft>
                <a:spcPts val="600"/>
              </a:spcAft>
            </a:pPr>
            <a:r>
              <a:rPr lang="en-US" dirty="0">
                <a:solidFill>
                  <a:schemeClr val="tx1">
                    <a:lumMod val="65000"/>
                    <a:lumOff val="35000"/>
                  </a:schemeClr>
                </a:solidFill>
                <a:latin typeface="Arial" panose="020B0604020202020204" pitchFamily="34" charset="0"/>
                <a:cs typeface="Arial" panose="020B0604020202020204" pitchFamily="34" charset="0"/>
              </a:rPr>
              <a:t>(Level of Service)</a:t>
            </a:r>
          </a:p>
        </p:txBody>
      </p:sp>
      <p:pic>
        <p:nvPicPr>
          <p:cNvPr id="30" name="Picture 29" title="Reclaimed Water Mains Titusville 2018 Ma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664736" y="143328"/>
            <a:ext cx="3407185" cy="4409297"/>
          </a:xfrm>
          <a:prstGeom prst="rect">
            <a:avLst/>
          </a:prstGeom>
          <a:noFill/>
          <a:ln>
            <a:noFill/>
          </a:ln>
        </p:spPr>
      </p:pic>
      <p:sp>
        <p:nvSpPr>
          <p:cNvPr id="3" name="Title 2" hidden="1"/>
          <p:cNvSpPr>
            <a:spLocks noGrp="1"/>
          </p:cNvSpPr>
          <p:nvPr>
            <p:ph type="title"/>
          </p:nvPr>
        </p:nvSpPr>
        <p:spPr/>
        <p:txBody>
          <a:bodyPr/>
          <a:lstStyle/>
          <a:p>
            <a:r>
              <a:rPr lang="en-US" dirty="0" smtClean="0"/>
              <a:t>Public Facilities</a:t>
            </a:r>
            <a:endParaRPr lang="en-US" dirty="0"/>
          </a:p>
        </p:txBody>
      </p:sp>
    </p:spTree>
    <p:extLst>
      <p:ext uri="{BB962C8B-B14F-4D97-AF65-F5344CB8AC3E}">
        <p14:creationId xmlns:p14="http://schemas.microsoft.com/office/powerpoint/2010/main" val="280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entagon 29" descr="Public Facilities in light blue arrow" title="Public Facilities"/>
          <p:cNvSpPr/>
          <p:nvPr/>
        </p:nvSpPr>
        <p:spPr>
          <a:xfrm>
            <a:off x="0" y="3486150"/>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smtClean="0">
                <a:solidFill>
                  <a:schemeClr val="bg1">
                    <a:lumMod val="50000"/>
                  </a:schemeClr>
                </a:solidFill>
                <a:latin typeface="Arial" panose="020B0604020202020204" pitchFamily="34" charset="0"/>
                <a:cs typeface="Arial" panose="020B0604020202020204" pitchFamily="34" charset="0"/>
              </a:rPr>
              <a:t>- Places </a:t>
            </a:r>
            <a:r>
              <a:rPr lang="en-US" sz="1800" dirty="0">
                <a:solidFill>
                  <a:schemeClr val="bg1">
                    <a:lumMod val="50000"/>
                  </a:schemeClr>
                </a:solidFill>
                <a:latin typeface="Arial" panose="020B0604020202020204" pitchFamily="34" charset="0"/>
                <a:cs typeface="Arial" panose="020B0604020202020204" pitchFamily="34" charset="0"/>
              </a:rPr>
              <a:t>/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Housing</a:t>
            </a: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Natural Resources</a:t>
            </a:r>
          </a:p>
        </p:txBody>
      </p:sp>
      <p:sp>
        <p:nvSpPr>
          <p:cNvPr id="23" name="Title 1"/>
          <p:cNvSpPr txBox="1">
            <a:spLocks/>
          </p:cNvSpPr>
          <p:nvPr/>
        </p:nvSpPr>
        <p:spPr>
          <a:xfrm>
            <a:off x="76200" y="34803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to separate slide"/>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8" name="Content Placeholder 2"/>
          <p:cNvSpPr>
            <a:spLocks noGrp="1"/>
          </p:cNvSpPr>
          <p:nvPr>
            <p:ph idx="1"/>
          </p:nvPr>
        </p:nvSpPr>
        <p:spPr>
          <a:xfrm>
            <a:off x="2858386" y="206420"/>
            <a:ext cx="6209414" cy="1450929"/>
          </a:xfrm>
        </p:spPr>
        <p:txBody>
          <a:bodyPr>
            <a:normAutofit/>
          </a:bodyPr>
          <a:lstStyle/>
          <a:p>
            <a:pPr marL="0" indent="0" algn="just">
              <a:spcBef>
                <a:spcPts val="0"/>
              </a:spcBef>
              <a:buNone/>
            </a:pPr>
            <a:r>
              <a:rPr lang="en-US" sz="2400" dirty="0">
                <a:solidFill>
                  <a:schemeClr val="tx1">
                    <a:lumMod val="75000"/>
                    <a:lumOff val="25000"/>
                  </a:schemeClr>
                </a:solidFill>
                <a:latin typeface="Arial" panose="020B0604020202020204" pitchFamily="34" charset="0"/>
                <a:cs typeface="Arial" panose="020B0604020202020204" pitchFamily="34" charset="0"/>
              </a:rPr>
              <a:t>Concurrency (Level of Service)</a:t>
            </a:r>
          </a:p>
          <a:p>
            <a:pPr marL="169863" indent="0" algn="just">
              <a:spcBef>
                <a:spcPts val="0"/>
              </a:spcBef>
              <a:buNone/>
            </a:pPr>
            <a:r>
              <a:rPr lang="en-US" sz="1800" dirty="0">
                <a:solidFill>
                  <a:schemeClr val="tx1">
                    <a:lumMod val="65000"/>
                    <a:lumOff val="35000"/>
                  </a:schemeClr>
                </a:solidFill>
                <a:latin typeface="Arial" panose="020B0604020202020204" pitchFamily="34" charset="0"/>
                <a:cs typeface="Arial" panose="020B0604020202020204" pitchFamily="34" charset="0"/>
              </a:rPr>
              <a:t>Establishes acceptable capacities at which public facilities are provided</a:t>
            </a:r>
          </a:p>
          <a:p>
            <a:pPr marL="169863" indent="0" algn="just">
              <a:spcBef>
                <a:spcPts val="0"/>
              </a:spcBef>
              <a:buNone/>
            </a:pPr>
            <a:endParaRPr lang="en-US" sz="1050" dirty="0">
              <a:solidFill>
                <a:schemeClr val="tx1">
                  <a:lumMod val="65000"/>
                  <a:lumOff val="35000"/>
                </a:schemeClr>
              </a:solidFill>
              <a:latin typeface="Arial" panose="020B0604020202020204" pitchFamily="34" charset="0"/>
              <a:cs typeface="Arial" panose="020B0604020202020204" pitchFamily="34" charset="0"/>
            </a:endParaRPr>
          </a:p>
          <a:p>
            <a:pPr marL="169863" indent="0" algn="just">
              <a:spcBef>
                <a:spcPts val="0"/>
              </a:spcBef>
              <a:buNone/>
            </a:pPr>
            <a:r>
              <a:rPr lang="en-US" sz="1800" dirty="0">
                <a:solidFill>
                  <a:schemeClr val="tx1">
                    <a:lumMod val="65000"/>
                    <a:lumOff val="35000"/>
                  </a:schemeClr>
                </a:solidFill>
                <a:latin typeface="Arial" panose="020B0604020202020204" pitchFamily="34" charset="0"/>
                <a:cs typeface="Arial" panose="020B0604020202020204" pitchFamily="34" charset="0"/>
              </a:rPr>
              <a:t>Transportation level of service includes: </a:t>
            </a:r>
          </a:p>
        </p:txBody>
      </p:sp>
      <p:pic>
        <p:nvPicPr>
          <p:cNvPr id="29" name="Picture 5" descr="picture of park" title="picture"/>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92745" y="2941341"/>
            <a:ext cx="2133600" cy="160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055907" y="3248620"/>
            <a:ext cx="3812456" cy="923330"/>
          </a:xfrm>
          <a:prstGeom prst="rect">
            <a:avLst/>
          </a:prstGeom>
        </p:spPr>
        <p:txBody>
          <a:bodyPr wrap="square">
            <a:spAutoFit/>
          </a:bodyPr>
          <a:lstStyle/>
          <a:p>
            <a:pPr indent="-166688">
              <a:spcBef>
                <a:spcPts val="0"/>
              </a:spcBef>
              <a:buNone/>
            </a:pPr>
            <a:r>
              <a:rPr lang="en-US" dirty="0">
                <a:solidFill>
                  <a:schemeClr val="tx1">
                    <a:lumMod val="65000"/>
                    <a:lumOff val="35000"/>
                  </a:schemeClr>
                </a:solidFill>
                <a:latin typeface="Arial" panose="020B0604020202020204" pitchFamily="34" charset="0"/>
                <a:cs typeface="Arial" panose="020B0604020202020204" pitchFamily="34" charset="0"/>
              </a:rPr>
              <a:t>Parks level of service based on proximity to residential. </a:t>
            </a:r>
          </a:p>
          <a:p>
            <a:pPr marL="176213" indent="-169863">
              <a:spcBef>
                <a:spcPts val="0"/>
              </a:spcBef>
              <a:buFont typeface="Arial"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e.g. small park within ¼ mile walk</a:t>
            </a:r>
          </a:p>
        </p:txBody>
      </p:sp>
      <p:pic>
        <p:nvPicPr>
          <p:cNvPr id="1026" name="Picture 2" descr="Cyclist" title="Cycli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5578" y="1813373"/>
            <a:ext cx="862926" cy="8629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edistrian Crossing Street sign" title="Pedistrian Crossing Street sig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22378" y="1809750"/>
            <a:ext cx="866787" cy="8667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ayaker sign" title="Kayaker sig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5274" y="1809750"/>
            <a:ext cx="862926" cy="8629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ar profile" title="Car Profi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21978" y="1813372"/>
            <a:ext cx="869781" cy="8697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s profile" title="Bus profi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88778" y="1816800"/>
            <a:ext cx="856071" cy="85607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hidden="1"/>
          <p:cNvSpPr>
            <a:spLocks noGrp="1"/>
          </p:cNvSpPr>
          <p:nvPr>
            <p:ph type="title"/>
          </p:nvPr>
        </p:nvSpPr>
        <p:spPr/>
        <p:txBody>
          <a:bodyPr/>
          <a:lstStyle/>
          <a:p>
            <a:r>
              <a:rPr lang="en-US" dirty="0" smtClean="0"/>
              <a:t>Concurrency (Level of Service)</a:t>
            </a:r>
            <a:endParaRPr lang="en-US" dirty="0"/>
          </a:p>
        </p:txBody>
      </p:sp>
    </p:spTree>
    <p:extLst>
      <p:ext uri="{BB962C8B-B14F-4D97-AF65-F5344CB8AC3E}">
        <p14:creationId xmlns:p14="http://schemas.microsoft.com/office/powerpoint/2010/main" val="31028096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0" name="Title 9" hidden="1"/>
          <p:cNvSpPr>
            <a:spLocks noGrp="1"/>
          </p:cNvSpPr>
          <p:nvPr>
            <p:ph type="title"/>
          </p:nvPr>
        </p:nvSpPr>
        <p:spPr/>
        <p:txBody>
          <a:bodyPr/>
          <a:lstStyle/>
          <a:p>
            <a:r>
              <a:rPr lang="en-US" dirty="0" smtClean="0"/>
              <a:t>Public Parks in Titusville 2018</a:t>
            </a:r>
            <a:endParaRPr lang="en-US" dirty="0"/>
          </a:p>
        </p:txBody>
      </p:sp>
      <p:sp>
        <p:nvSpPr>
          <p:cNvPr id="6" name="Content Placeholder 5"/>
          <p:cNvSpPr>
            <a:spLocks noGrp="1"/>
          </p:cNvSpPr>
          <p:nvPr>
            <p:ph sz="half" idx="1"/>
          </p:nvPr>
        </p:nvSpPr>
        <p:spPr/>
        <p:txBody>
          <a:bodyPr/>
          <a:lstStyle/>
          <a:p>
            <a:r>
              <a:rPr lang="en-US" smtClean="0"/>
              <a:t>Parks Level of Service</a:t>
            </a:r>
          </a:p>
          <a:p>
            <a:r>
              <a:rPr lang="en-US" smtClean="0"/>
              <a:t>8 acres/1,000 persons</a:t>
            </a:r>
          </a:p>
          <a:p>
            <a:r>
              <a:rPr lang="en-US" smtClean="0"/>
              <a:t>Population 47,571</a:t>
            </a:r>
          </a:p>
          <a:p>
            <a:r>
              <a:rPr lang="en-US" smtClean="0"/>
              <a:t>Required 380 acres</a:t>
            </a:r>
          </a:p>
          <a:p>
            <a:r>
              <a:rPr lang="en-US" smtClean="0"/>
              <a:t>Current 706 acres</a:t>
            </a:r>
            <a:endParaRPr lang="en-US" dirty="0"/>
          </a:p>
        </p:txBody>
      </p:sp>
      <p:pic>
        <p:nvPicPr>
          <p:cNvPr id="8" name="Content Placeholder 7" descr="Public Parks in Titusville 2018 map" title="Public Parks in Titusville 2018 map"/>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356341" y="1200150"/>
            <a:ext cx="2622317" cy="3394075"/>
          </a:xfrm>
        </p:spPr>
      </p:pic>
    </p:spTree>
    <p:extLst>
      <p:ext uri="{BB962C8B-B14F-4D97-AF65-F5344CB8AC3E}">
        <p14:creationId xmlns:p14="http://schemas.microsoft.com/office/powerpoint/2010/main" val="48581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normAutofit fontScale="90000"/>
          </a:bodyPr>
          <a:lstStyle/>
          <a:p>
            <a:r>
              <a:rPr lang="en-US" dirty="0" smtClean="0"/>
              <a:t>Level of Service Analysis Parks City of Titusville 2018-2040</a:t>
            </a:r>
            <a:endParaRPr lang="en-US" dirty="0"/>
          </a:p>
        </p:txBody>
      </p:sp>
      <p:sp>
        <p:nvSpPr>
          <p:cNvPr id="3" name="Subtitle 2" hidden="1"/>
          <p:cNvSpPr>
            <a:spLocks noGrp="1"/>
          </p:cNvSpPr>
          <p:nvPr>
            <p:ph type="subTitle" idx="1"/>
          </p:nvPr>
        </p:nvSpPr>
        <p:spPr/>
        <p:txBody>
          <a:bodyPr/>
          <a:lstStyle/>
          <a:p>
            <a:endParaRPr lang="en-US" dirty="0"/>
          </a:p>
        </p:txBody>
      </p:sp>
      <p:pic>
        <p:nvPicPr>
          <p:cNvPr id="4" name="Picture 3" descr="Level of Service Analysis: city of Titusville 2018-2040" title="Level of Service Analysis: city of Titusville 2018-2040"/>
          <p:cNvPicPr>
            <a:picLocks noChangeAspect="1"/>
          </p:cNvPicPr>
          <p:nvPr/>
        </p:nvPicPr>
        <p:blipFill>
          <a:blip r:embed="rId2"/>
          <a:stretch>
            <a:fillRect/>
          </a:stretch>
        </p:blipFill>
        <p:spPr>
          <a:xfrm>
            <a:off x="1752600" y="116537"/>
            <a:ext cx="5715000" cy="4626913"/>
          </a:xfrm>
          <a:prstGeom prst="rect">
            <a:avLst/>
          </a:prstGeom>
        </p:spPr>
      </p:pic>
      <p:sp>
        <p:nvSpPr>
          <p:cNvPr id="5" name="Rectangle 4"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City of Titusville seal" title="City of Titusville sea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pic>
        <p:nvPicPr>
          <p:cNvPr id="8" name="Picture 7" descr="City of Titusville Florida logo" title="City of Titusville Florida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Tree>
    <p:extLst>
      <p:ext uri="{BB962C8B-B14F-4D97-AF65-F5344CB8AC3E}">
        <p14:creationId xmlns:p14="http://schemas.microsoft.com/office/powerpoint/2010/main" val="521788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pic>
        <p:nvPicPr>
          <p:cNvPr id="29" name="Picture 5" descr="picture of park" title="picture"/>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724400" y="1299554"/>
            <a:ext cx="4125420" cy="310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New Parks Level of Service</a:t>
            </a:r>
            <a:endParaRPr lang="en-US" sz="3200" dirty="0">
              <a:latin typeface="Arial" panose="020B0604020202020204" pitchFamily="34" charset="0"/>
              <a:cs typeface="Arial" panose="020B0604020202020204" pitchFamily="34" charset="0"/>
            </a:endParaRPr>
          </a:p>
        </p:txBody>
      </p:sp>
      <p:sp>
        <p:nvSpPr>
          <p:cNvPr id="12" name="Content Placeholder 11"/>
          <p:cNvSpPr>
            <a:spLocks noGrp="1"/>
          </p:cNvSpPr>
          <p:nvPr>
            <p:ph sz="half" idx="1"/>
          </p:nvPr>
        </p:nvSpPr>
        <p:spPr/>
        <p:txBody>
          <a:bodyPr>
            <a:normAutofit/>
          </a:bodyPr>
          <a:lstStyle/>
          <a:p>
            <a:pPr marL="176212" indent="0">
              <a:spcBef>
                <a:spcPts val="0"/>
              </a:spcBef>
              <a:buNone/>
            </a:pPr>
            <a:r>
              <a:rPr lang="en-US" sz="2400" dirty="0" smtClean="0">
                <a:solidFill>
                  <a:schemeClr val="tx1">
                    <a:lumMod val="65000"/>
                    <a:lumOff val="35000"/>
                  </a:schemeClr>
                </a:solidFill>
                <a:latin typeface="Arial" panose="020B0604020202020204" pitchFamily="34" charset="0"/>
                <a:cs typeface="Arial" panose="020B0604020202020204" pitchFamily="34" charset="0"/>
              </a:rPr>
              <a:t>Based </a:t>
            </a:r>
            <a:r>
              <a:rPr lang="en-US" sz="2400" dirty="0">
                <a:solidFill>
                  <a:schemeClr val="tx1">
                    <a:lumMod val="65000"/>
                    <a:lumOff val="35000"/>
                  </a:schemeClr>
                </a:solidFill>
                <a:latin typeface="Arial" panose="020B0604020202020204" pitchFamily="34" charset="0"/>
                <a:cs typeface="Arial" panose="020B0604020202020204" pitchFamily="34" charset="0"/>
              </a:rPr>
              <a:t>on proximity to residential. </a:t>
            </a:r>
            <a:endParaRPr lang="en-US" sz="2400" dirty="0" smtClean="0">
              <a:solidFill>
                <a:schemeClr val="tx1">
                  <a:lumMod val="65000"/>
                  <a:lumOff val="35000"/>
                </a:schemeClr>
              </a:solidFill>
              <a:latin typeface="Arial" panose="020B0604020202020204" pitchFamily="34" charset="0"/>
              <a:cs typeface="Arial" panose="020B0604020202020204" pitchFamily="34" charset="0"/>
            </a:endParaRPr>
          </a:p>
          <a:p>
            <a:pPr marL="176212" indent="0">
              <a:spcBef>
                <a:spcPts val="0"/>
              </a:spcBef>
              <a:buNone/>
            </a:pPr>
            <a:endParaRPr lang="en-US" sz="2000" dirty="0" smtClean="0">
              <a:solidFill>
                <a:schemeClr val="tx1">
                  <a:lumMod val="65000"/>
                  <a:lumOff val="35000"/>
                </a:schemeClr>
              </a:solidFill>
              <a:latin typeface="Arial" panose="020B0604020202020204" pitchFamily="34" charset="0"/>
              <a:cs typeface="Arial" panose="020B0604020202020204" pitchFamily="34" charset="0"/>
            </a:endParaRPr>
          </a:p>
          <a:p>
            <a:pPr marL="176212" indent="0">
              <a:spcBef>
                <a:spcPts val="0"/>
              </a:spcBef>
              <a:buNone/>
            </a:pPr>
            <a:r>
              <a:rPr lang="en-US" sz="2000" dirty="0" smtClean="0">
                <a:solidFill>
                  <a:schemeClr val="tx1">
                    <a:lumMod val="65000"/>
                    <a:lumOff val="35000"/>
                  </a:schemeClr>
                </a:solidFill>
                <a:latin typeface="Arial" panose="020B0604020202020204" pitchFamily="34" charset="0"/>
                <a:cs typeface="Arial" panose="020B0604020202020204" pitchFamily="34" charset="0"/>
              </a:rPr>
              <a:t>e.g</a:t>
            </a:r>
            <a:r>
              <a:rPr lang="en-US" sz="2000" dirty="0">
                <a:solidFill>
                  <a:schemeClr val="tx1">
                    <a:lumMod val="65000"/>
                    <a:lumOff val="35000"/>
                  </a:schemeClr>
                </a:solidFill>
                <a:latin typeface="Arial" panose="020B0604020202020204" pitchFamily="34" charset="0"/>
                <a:cs typeface="Arial" panose="020B0604020202020204" pitchFamily="34" charset="0"/>
              </a:rPr>
              <a:t>. small park within ¼ mile </a:t>
            </a:r>
            <a:r>
              <a:rPr lang="en-US" sz="2000" dirty="0" smtClean="0">
                <a:solidFill>
                  <a:schemeClr val="tx1">
                    <a:lumMod val="65000"/>
                    <a:lumOff val="35000"/>
                  </a:schemeClr>
                </a:solidFill>
                <a:latin typeface="Arial" panose="020B0604020202020204" pitchFamily="34" charset="0"/>
                <a:cs typeface="Arial" panose="020B0604020202020204" pitchFamily="34" charset="0"/>
              </a:rPr>
              <a:t>walk</a:t>
            </a:r>
          </a:p>
          <a:p>
            <a:pPr marL="176212" indent="0">
              <a:spcBef>
                <a:spcPts val="0"/>
              </a:spcBef>
              <a:buNone/>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176212" indent="0">
              <a:spcBef>
                <a:spcPts val="0"/>
              </a:spcBef>
              <a:buNone/>
            </a:pPr>
            <a:r>
              <a:rPr lang="en-US" sz="2000" dirty="0" smtClean="0">
                <a:solidFill>
                  <a:schemeClr val="tx1">
                    <a:lumMod val="65000"/>
                    <a:lumOff val="35000"/>
                  </a:schemeClr>
                </a:solidFill>
                <a:latin typeface="Arial" panose="020B0604020202020204" pitchFamily="34" charset="0"/>
                <a:cs typeface="Arial" panose="020B0604020202020204" pitchFamily="34" charset="0"/>
              </a:rPr>
              <a:t>Enables new park and open space criteria to be adopted into the LDRs</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71572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Intergovernmental in light blue arrow" title="Intergovernmental"/>
          <p:cNvSpPr/>
          <p:nvPr/>
        </p:nvSpPr>
        <p:spPr>
          <a:xfrm>
            <a:off x="0" y="3790950"/>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Housing</a:t>
            </a: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Natural Resources</a:t>
            </a: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Intergovernmental</a:t>
            </a: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to separate slide"/>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29" name="Picture 2" descr="Utility Service Area map" title="Utility Service Area ma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97" t="9981" r="5720" b="16203"/>
          <a:stretch/>
        </p:blipFill>
        <p:spPr bwMode="auto">
          <a:xfrm>
            <a:off x="4572005" y="57150"/>
            <a:ext cx="4343395" cy="4600703"/>
          </a:xfrm>
          <a:prstGeom prst="rect">
            <a:avLst/>
          </a:prstGeom>
          <a:noFill/>
          <a:extLst>
            <a:ext uri="{909E8E84-426E-40DD-AFC4-6F175D3DCCD1}">
              <a14:hiddenFill xmlns:a14="http://schemas.microsoft.com/office/drawing/2010/main">
                <a:solidFill>
                  <a:srgbClr val="FFFFFF"/>
                </a:solidFill>
              </a14:hiddenFill>
            </a:ext>
          </a:extLst>
        </p:spPr>
      </p:pic>
      <p:sp>
        <p:nvSpPr>
          <p:cNvPr id="30" name="Content Placeholder 2"/>
          <p:cNvSpPr>
            <a:spLocks noGrp="1"/>
          </p:cNvSpPr>
          <p:nvPr>
            <p:ph idx="1"/>
          </p:nvPr>
        </p:nvSpPr>
        <p:spPr>
          <a:xfrm>
            <a:off x="2743200" y="3562350"/>
            <a:ext cx="3733800" cy="943359"/>
          </a:xfrm>
        </p:spPr>
        <p:txBody>
          <a:bodyPr>
            <a:noAutofit/>
          </a:bodyPr>
          <a:lstStyle/>
          <a:p>
            <a:pPr marL="6350" indent="-6350">
              <a:spcBef>
                <a:spcPts val="0"/>
              </a:spcBef>
              <a:buNone/>
            </a:pPr>
            <a:r>
              <a:rPr lang="en-US" sz="2800" dirty="0">
                <a:solidFill>
                  <a:schemeClr val="tx1">
                    <a:lumMod val="75000"/>
                    <a:lumOff val="25000"/>
                  </a:schemeClr>
                </a:solidFill>
                <a:latin typeface="Arial" panose="020B0604020202020204" pitchFamily="34" charset="0"/>
                <a:cs typeface="Arial" panose="020B0604020202020204" pitchFamily="34" charset="0"/>
              </a:rPr>
              <a:t>Intergovernmental Coordination</a:t>
            </a:r>
          </a:p>
        </p:txBody>
      </p:sp>
      <p:sp>
        <p:nvSpPr>
          <p:cNvPr id="10" name="Rectangle 9"/>
          <p:cNvSpPr/>
          <p:nvPr/>
        </p:nvSpPr>
        <p:spPr>
          <a:xfrm>
            <a:off x="4839768" y="775260"/>
            <a:ext cx="1774846" cy="646331"/>
          </a:xfrm>
          <a:prstGeom prst="rect">
            <a:avLst/>
          </a:prstGeom>
        </p:spPr>
        <p:txBody>
          <a:bodyPr wrap="none">
            <a:spAutoFit/>
          </a:bodyPr>
          <a:lstStyle/>
          <a:p>
            <a:pPr algn="ctr"/>
            <a:r>
              <a:rPr lang="en-US" b="1" dirty="0">
                <a:solidFill>
                  <a:schemeClr val="tx1">
                    <a:lumMod val="75000"/>
                    <a:lumOff val="25000"/>
                  </a:schemeClr>
                </a:solidFill>
                <a:latin typeface="Arial" panose="020B0604020202020204" pitchFamily="34" charset="0"/>
                <a:cs typeface="Arial" panose="020B0604020202020204" pitchFamily="34" charset="0"/>
              </a:rPr>
              <a:t>Utility Service </a:t>
            </a:r>
          </a:p>
          <a:p>
            <a:pPr algn="ctr"/>
            <a:r>
              <a:rPr lang="en-US" b="1" dirty="0">
                <a:solidFill>
                  <a:schemeClr val="tx1">
                    <a:lumMod val="75000"/>
                    <a:lumOff val="25000"/>
                  </a:schemeClr>
                </a:solidFill>
                <a:latin typeface="Arial" panose="020B0604020202020204" pitchFamily="34" charset="0"/>
                <a:cs typeface="Arial" panose="020B0604020202020204" pitchFamily="34" charset="0"/>
              </a:rPr>
              <a:t>Area</a:t>
            </a:r>
          </a:p>
        </p:txBody>
      </p:sp>
      <p:sp>
        <p:nvSpPr>
          <p:cNvPr id="3" name="Title 2" hidden="1"/>
          <p:cNvSpPr>
            <a:spLocks noGrp="1"/>
          </p:cNvSpPr>
          <p:nvPr>
            <p:ph type="title"/>
          </p:nvPr>
        </p:nvSpPr>
        <p:spPr/>
        <p:txBody>
          <a:bodyPr/>
          <a:lstStyle/>
          <a:p>
            <a:r>
              <a:rPr lang="en-US" dirty="0" smtClean="0"/>
              <a:t>Intergovernmental Coordination</a:t>
            </a:r>
            <a:endParaRPr lang="en-US" dirty="0"/>
          </a:p>
        </p:txBody>
      </p:sp>
    </p:spTree>
    <p:extLst>
      <p:ext uri="{BB962C8B-B14F-4D97-AF65-F5344CB8AC3E}">
        <p14:creationId xmlns:p14="http://schemas.microsoft.com/office/powerpoint/2010/main" val="14505992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Implementation in light blue arrow" title="Implementation"/>
          <p:cNvSpPr/>
          <p:nvPr/>
        </p:nvSpPr>
        <p:spPr>
          <a:xfrm>
            <a:off x="0" y="4095750"/>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Housing</a:t>
            </a: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Natural Resources</a:t>
            </a: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Intergovernmental</a:t>
            </a: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to separate slide"/>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8" name="Content Placeholder 2"/>
          <p:cNvSpPr>
            <a:spLocks noGrp="1"/>
          </p:cNvSpPr>
          <p:nvPr>
            <p:ph idx="1"/>
          </p:nvPr>
        </p:nvSpPr>
        <p:spPr>
          <a:xfrm>
            <a:off x="2858386" y="93449"/>
            <a:ext cx="6209414" cy="536530"/>
          </a:xfrm>
        </p:spPr>
        <p:txBody>
          <a:bodyPr>
            <a:normAutofit/>
          </a:bodyPr>
          <a:lstStyle/>
          <a:p>
            <a:pPr marL="0" indent="0" algn="just">
              <a:spcBef>
                <a:spcPts val="0"/>
              </a:spcBef>
              <a:buNone/>
            </a:pPr>
            <a:r>
              <a:rPr lang="en-US" sz="2400" dirty="0">
                <a:solidFill>
                  <a:schemeClr val="tx1">
                    <a:lumMod val="75000"/>
                    <a:lumOff val="25000"/>
                  </a:schemeClr>
                </a:solidFill>
                <a:latin typeface="Arial" panose="020B0604020202020204" pitchFamily="34" charset="0"/>
                <a:cs typeface="Arial" panose="020B0604020202020204" pitchFamily="34" charset="0"/>
              </a:rPr>
              <a:t>Implementation Matrix</a:t>
            </a:r>
          </a:p>
        </p:txBody>
      </p:sp>
      <p:pic>
        <p:nvPicPr>
          <p:cNvPr id="1027" name="Picture 3" descr="Implementation Matrix" title="Implementation Matrix"/>
          <p:cNvPicPr>
            <a:picLocks noChangeAspect="1" noChangeArrowheads="1"/>
          </p:cNvPicPr>
          <p:nvPr/>
        </p:nvPicPr>
        <p:blipFill rotWithShape="1">
          <a:blip r:embed="rId5">
            <a:extLst>
              <a:ext uri="{28A0092B-C50C-407E-A947-70E740481C1C}">
                <a14:useLocalDpi xmlns:a14="http://schemas.microsoft.com/office/drawing/2010/main" val="0"/>
              </a:ext>
            </a:extLst>
          </a:blip>
          <a:srcRect l="8787" t="31823" r="14546" b="40934"/>
          <a:stretch/>
        </p:blipFill>
        <p:spPr bwMode="auto">
          <a:xfrm>
            <a:off x="2743200" y="1289668"/>
            <a:ext cx="6324600" cy="2528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hidden="1"/>
          <p:cNvSpPr>
            <a:spLocks noGrp="1"/>
          </p:cNvSpPr>
          <p:nvPr>
            <p:ph type="title"/>
          </p:nvPr>
        </p:nvSpPr>
        <p:spPr/>
        <p:txBody>
          <a:bodyPr/>
          <a:lstStyle/>
          <a:p>
            <a:r>
              <a:rPr lang="en-US" dirty="0" smtClean="0"/>
              <a:t>Implementation Matrix</a:t>
            </a:r>
            <a:endParaRPr lang="en-US" dirty="0"/>
          </a:p>
        </p:txBody>
      </p:sp>
    </p:spTree>
    <p:extLst>
      <p:ext uri="{BB962C8B-B14F-4D97-AF65-F5344CB8AC3E}">
        <p14:creationId xmlns:p14="http://schemas.microsoft.com/office/powerpoint/2010/main" val="11179345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Implementation in a light blue arrow" title="Implementation"/>
          <p:cNvSpPr/>
          <p:nvPr/>
        </p:nvSpPr>
        <p:spPr>
          <a:xfrm>
            <a:off x="0" y="4095750"/>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Housing</a:t>
            </a: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Natural Resources</a:t>
            </a: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Intergovernmental</a:t>
            </a: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to separate slide"/>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8" name="Content Placeholder 2"/>
          <p:cNvSpPr>
            <a:spLocks noGrp="1"/>
          </p:cNvSpPr>
          <p:nvPr>
            <p:ph idx="1"/>
          </p:nvPr>
        </p:nvSpPr>
        <p:spPr>
          <a:xfrm>
            <a:off x="2858386" y="133350"/>
            <a:ext cx="6209414" cy="4610100"/>
          </a:xfrm>
        </p:spPr>
        <p:txBody>
          <a:bodyPr>
            <a:normAutofit/>
          </a:bodyPr>
          <a:lstStyle/>
          <a:p>
            <a:pPr marL="0" indent="0" algn="just">
              <a:spcBef>
                <a:spcPts val="0"/>
              </a:spcBef>
              <a:spcAft>
                <a:spcPts val="1200"/>
              </a:spcAft>
              <a:buNone/>
            </a:pPr>
            <a:r>
              <a:rPr lang="en-US" sz="2400" dirty="0">
                <a:solidFill>
                  <a:schemeClr val="tx1">
                    <a:lumMod val="75000"/>
                    <a:lumOff val="25000"/>
                  </a:schemeClr>
                </a:solidFill>
                <a:latin typeface="Arial" panose="020B0604020202020204" pitchFamily="34" charset="0"/>
                <a:cs typeface="Arial" panose="020B0604020202020204" pitchFamily="34" charset="0"/>
              </a:rPr>
              <a:t>Key Strategies</a:t>
            </a:r>
          </a:p>
          <a:p>
            <a:pPr marL="455613" indent="-285750" algn="just">
              <a:spcBef>
                <a:spcPts val="0"/>
              </a:spcBef>
              <a:spcAft>
                <a:spcPts val="1200"/>
              </a:spcAft>
            </a:pPr>
            <a:r>
              <a:rPr lang="en-US" sz="1800" dirty="0">
                <a:solidFill>
                  <a:schemeClr val="tx1">
                    <a:lumMod val="65000"/>
                    <a:lumOff val="35000"/>
                  </a:schemeClr>
                </a:solidFill>
                <a:latin typeface="Arial" panose="020B0604020202020204" pitchFamily="34" charset="0"/>
                <a:cs typeface="Arial" panose="020B0604020202020204" pitchFamily="34" charset="0"/>
              </a:rPr>
              <a:t>New Development Design Standards </a:t>
            </a:r>
          </a:p>
          <a:p>
            <a:pPr marL="577850" lvl="1" indent="-176213" algn="just">
              <a:spcBef>
                <a:spcPts val="0"/>
              </a:spcBef>
              <a:spcAft>
                <a:spcPts val="1200"/>
              </a:spcAft>
              <a:buFontTx/>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Building orientation, frontage standards and access management</a:t>
            </a:r>
          </a:p>
          <a:p>
            <a:pPr marL="455613" indent="-285750" algn="just">
              <a:spcBef>
                <a:spcPts val="0"/>
              </a:spcBef>
              <a:spcAft>
                <a:spcPts val="1200"/>
              </a:spcAft>
            </a:pPr>
            <a:r>
              <a:rPr lang="en-US" sz="1800" dirty="0">
                <a:solidFill>
                  <a:schemeClr val="tx1">
                    <a:lumMod val="65000"/>
                    <a:lumOff val="35000"/>
                  </a:schemeClr>
                </a:solidFill>
                <a:latin typeface="Arial" panose="020B0604020202020204" pitchFamily="34" charset="0"/>
                <a:cs typeface="Arial" panose="020B0604020202020204" pitchFamily="34" charset="0"/>
              </a:rPr>
              <a:t>Multimodal Master Plan </a:t>
            </a:r>
          </a:p>
          <a:p>
            <a:pPr marL="169863" indent="0" algn="just">
              <a:spcBef>
                <a:spcPts val="0"/>
              </a:spcBef>
              <a:spcAft>
                <a:spcPts val="1200"/>
              </a:spcAft>
              <a:buNone/>
            </a:pPr>
            <a:endParaRPr lang="en-US" sz="1800" dirty="0">
              <a:solidFill>
                <a:schemeClr val="tx1">
                  <a:lumMod val="65000"/>
                  <a:lumOff val="35000"/>
                </a:schemeClr>
              </a:solidFill>
              <a:latin typeface="Arial" panose="020B0604020202020204" pitchFamily="34" charset="0"/>
              <a:cs typeface="Arial" panose="020B0604020202020204" pitchFamily="34" charset="0"/>
            </a:endParaRPr>
          </a:p>
          <a:p>
            <a:pPr marL="455613" indent="-285750" algn="just">
              <a:spcBef>
                <a:spcPts val="0"/>
              </a:spcBef>
              <a:spcAft>
                <a:spcPts val="1200"/>
              </a:spcAft>
            </a:pPr>
            <a:r>
              <a:rPr lang="en-US" sz="1800" dirty="0">
                <a:solidFill>
                  <a:schemeClr val="tx1">
                    <a:lumMod val="65000"/>
                    <a:lumOff val="35000"/>
                  </a:schemeClr>
                </a:solidFill>
                <a:latin typeface="Arial" panose="020B0604020202020204" pitchFamily="34" charset="0"/>
                <a:cs typeface="Arial" panose="020B0604020202020204" pitchFamily="34" charset="0"/>
              </a:rPr>
              <a:t>Recreation and Open Space Master Plan</a:t>
            </a:r>
          </a:p>
          <a:p>
            <a:pPr marL="455613" indent="-285750" algn="just">
              <a:spcBef>
                <a:spcPts val="0"/>
              </a:spcBef>
              <a:spcAft>
                <a:spcPts val="1200"/>
              </a:spcAft>
            </a:pPr>
            <a:r>
              <a:rPr lang="en-US" sz="1800" dirty="0">
                <a:solidFill>
                  <a:schemeClr val="tx1">
                    <a:lumMod val="65000"/>
                    <a:lumOff val="35000"/>
                  </a:schemeClr>
                </a:solidFill>
                <a:latin typeface="Arial" panose="020B0604020202020204" pitchFamily="34" charset="0"/>
                <a:cs typeface="Arial" panose="020B0604020202020204" pitchFamily="34" charset="0"/>
              </a:rPr>
              <a:t>Resiliency Strategic Plan </a:t>
            </a:r>
          </a:p>
          <a:p>
            <a:pPr marL="577850" lvl="1" indent="-176213" algn="just">
              <a:spcBef>
                <a:spcPts val="0"/>
              </a:spcBef>
              <a:spcAft>
                <a:spcPts val="1200"/>
              </a:spcAft>
              <a:buFontTx/>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Addresses Flooding due to Sea-level rise</a:t>
            </a:r>
          </a:p>
          <a:p>
            <a:pPr marL="455613" indent="-285750" algn="just">
              <a:spcBef>
                <a:spcPts val="0"/>
              </a:spcBef>
              <a:spcAft>
                <a:spcPts val="1200"/>
              </a:spcAft>
            </a:pPr>
            <a:r>
              <a:rPr lang="en-US" sz="1800" dirty="0">
                <a:solidFill>
                  <a:schemeClr val="tx1">
                    <a:lumMod val="65000"/>
                    <a:lumOff val="35000"/>
                  </a:schemeClr>
                </a:solidFill>
                <a:latin typeface="Arial" panose="020B0604020202020204" pitchFamily="34" charset="0"/>
                <a:cs typeface="Arial" panose="020B0604020202020204" pitchFamily="34" charset="0"/>
              </a:rPr>
              <a:t>Update the Waterfront Master </a:t>
            </a:r>
            <a:r>
              <a:rPr lang="en-US" sz="1800" dirty="0" smtClean="0">
                <a:solidFill>
                  <a:schemeClr val="tx1">
                    <a:lumMod val="65000"/>
                    <a:lumOff val="35000"/>
                  </a:schemeClr>
                </a:solidFill>
                <a:latin typeface="Arial" panose="020B0604020202020204" pitchFamily="34" charset="0"/>
                <a:cs typeface="Arial" panose="020B0604020202020204" pitchFamily="34" charset="0"/>
              </a:rPr>
              <a:t>Plan</a:t>
            </a:r>
            <a:endParaRPr lang="en-US" sz="18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2" name="Picture 2" descr="Cyclist profile" title="pic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811882"/>
            <a:ext cx="476652" cy="47665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Pedistrian Crossing Street profile" title="pictu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1809750"/>
            <a:ext cx="478784" cy="4787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Kayaker profile" title="pictu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1819454"/>
            <a:ext cx="476652" cy="4766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ar profile" title="pictur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2800" y="1811882"/>
            <a:ext cx="480438" cy="4804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Bus profile" title="pictur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2400" y="1819454"/>
            <a:ext cx="472866" cy="4728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silient Titusvlle logo" title="picture">
            <a:extLst>
              <a:ext uri="{FF2B5EF4-FFF2-40B4-BE49-F238E27FC236}">
                <a16:creationId xmlns="" xmlns:a16="http://schemas.microsoft.com/office/drawing/2014/main" id="{F52C9BA9-3066-7E43-9D0C-DFA1AA5F67D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29700" b="50772"/>
          <a:stretch/>
        </p:blipFill>
        <p:spPr>
          <a:xfrm>
            <a:off x="6858001" y="2709123"/>
            <a:ext cx="1219200" cy="853754"/>
          </a:xfrm>
          <a:prstGeom prst="rect">
            <a:avLst/>
          </a:prstGeom>
        </p:spPr>
      </p:pic>
      <p:pic>
        <p:nvPicPr>
          <p:cNvPr id="1026" name="Picture 2" descr="Mobile Titusville logo" title="pictur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42549" y="1456510"/>
            <a:ext cx="1440492" cy="7064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hidden="1"/>
          <p:cNvSpPr>
            <a:spLocks noGrp="1"/>
          </p:cNvSpPr>
          <p:nvPr>
            <p:ph type="title"/>
          </p:nvPr>
        </p:nvSpPr>
        <p:spPr/>
        <p:txBody>
          <a:bodyPr/>
          <a:lstStyle/>
          <a:p>
            <a:r>
              <a:rPr lang="en-US" dirty="0" smtClean="0"/>
              <a:t>Implementation Key Strategies</a:t>
            </a:r>
            <a:endParaRPr lang="en-US" dirty="0"/>
          </a:p>
        </p:txBody>
      </p:sp>
    </p:spTree>
    <p:extLst>
      <p:ext uri="{BB962C8B-B14F-4D97-AF65-F5344CB8AC3E}">
        <p14:creationId xmlns:p14="http://schemas.microsoft.com/office/powerpoint/2010/main" val="250446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entagon 29" descr="Project Background" title="Project Background"/>
          <p:cNvSpPr/>
          <p:nvPr/>
        </p:nvSpPr>
        <p:spPr>
          <a:xfrm>
            <a:off x="0" y="57150"/>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 y="361950"/>
            <a:ext cx="2133600" cy="438150"/>
          </a:xfrm>
        </p:spPr>
        <p:txBody>
          <a:bodyPr lIns="0" tIns="0" rIns="0" bIns="0">
            <a:noAutofit/>
          </a:body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Projects to Date</a:t>
            </a:r>
          </a:p>
        </p:txBody>
      </p:sp>
      <p:sp>
        <p:nvSpPr>
          <p:cNvPr id="4" name="Rectangle 3" descr="City of Titusville logo in a navy blue rectangle" title="City of Titusville Florida "/>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title="Green rectangle"/>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Housing</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a:t>
            </a:r>
            <a:r>
              <a:rPr lang="en-US" sz="1800">
                <a:solidFill>
                  <a:schemeClr val="bg1">
                    <a:lumMod val="50000"/>
                  </a:schemeClr>
                </a:solidFill>
                <a:latin typeface="Arial" panose="020B0604020202020204" pitchFamily="34" charset="0"/>
                <a:cs typeface="Arial" panose="020B0604020202020204" pitchFamily="34" charset="0"/>
              </a:rPr>
              <a:t>Natural Resources</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Straight Connector line to separate the  page" title="Straight Connector"/>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8" name="Content Placeholder 2" descr="Growth Estimates to 2040" title="Growth Estimates to 2040"/>
          <p:cNvSpPr>
            <a:spLocks noGrp="1"/>
          </p:cNvSpPr>
          <p:nvPr>
            <p:ph idx="1"/>
          </p:nvPr>
        </p:nvSpPr>
        <p:spPr>
          <a:xfrm>
            <a:off x="2743200" y="299199"/>
            <a:ext cx="6248400" cy="457200"/>
          </a:xfrm>
        </p:spPr>
        <p:txBody>
          <a:bodyPr>
            <a:normAutofit/>
          </a:bodyPr>
          <a:lstStyle/>
          <a:p>
            <a:pPr marL="0" indent="0" algn="just">
              <a:spcBef>
                <a:spcPts val="0"/>
              </a:spcBef>
              <a:buNone/>
            </a:pPr>
            <a:r>
              <a:rPr lang="en-US" sz="2400" dirty="0">
                <a:solidFill>
                  <a:schemeClr val="tx1">
                    <a:lumMod val="75000"/>
                    <a:lumOff val="25000"/>
                  </a:schemeClr>
                </a:solidFill>
                <a:latin typeface="Arial" panose="020B0604020202020204" pitchFamily="34" charset="0"/>
                <a:cs typeface="Arial" panose="020B0604020202020204" pitchFamily="34" charset="0"/>
              </a:rPr>
              <a:t>Growth Estimates to 2040</a:t>
            </a:r>
          </a:p>
        </p:txBody>
      </p:sp>
      <p:graphicFrame>
        <p:nvGraphicFramePr>
          <p:cNvPr id="29" name="Chart 28" descr="This is a graph that shows the Population Estimates to 2040" title="Population Estimates to 2040"/>
          <p:cNvGraphicFramePr/>
          <p:nvPr>
            <p:extLst>
              <p:ext uri="{D42A27DB-BD31-4B8C-83A1-F6EECF244321}">
                <p14:modId xmlns:p14="http://schemas.microsoft.com/office/powerpoint/2010/main" val="835061261"/>
              </p:ext>
            </p:extLst>
          </p:nvPr>
        </p:nvGraphicFramePr>
        <p:xfrm>
          <a:off x="2918668" y="1011542"/>
          <a:ext cx="6049864" cy="3310915"/>
        </p:xfrm>
        <a:graphic>
          <a:graphicData uri="http://schemas.openxmlformats.org/drawingml/2006/chart">
            <c:chart xmlns:c="http://schemas.openxmlformats.org/drawingml/2006/chart" xmlns:r="http://schemas.openxmlformats.org/officeDocument/2006/relationships" r:id="rId5"/>
          </a:graphicData>
        </a:graphic>
      </p:graphicFrame>
      <p:sp>
        <p:nvSpPr>
          <p:cNvPr id="31" name="Title 1" descr="Project Background in light blue arrow&#10;" title="Project Background"/>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bg1"/>
                </a:solidFill>
                <a:latin typeface="Arial" panose="020B0604020202020204" pitchFamily="34" charset="0"/>
                <a:cs typeface="Arial" panose="020B0604020202020204" pitchFamily="34" charset="0"/>
              </a:rPr>
              <a:t>Project Background</a:t>
            </a:r>
          </a:p>
        </p:txBody>
      </p:sp>
    </p:spTree>
    <p:extLst>
      <p:ext uri="{BB962C8B-B14F-4D97-AF65-F5344CB8AC3E}">
        <p14:creationId xmlns:p14="http://schemas.microsoft.com/office/powerpoint/2010/main" val="13835887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Implementation in light blue arrow" title="Implementation"/>
          <p:cNvSpPr/>
          <p:nvPr/>
        </p:nvSpPr>
        <p:spPr>
          <a:xfrm>
            <a:off x="0" y="4095750"/>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People</a:t>
            </a: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Housing</a:t>
            </a: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Natural Resources</a:t>
            </a: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Intergovernmental</a:t>
            </a: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to separate slide"/>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8" name="Content Placeholder 2"/>
          <p:cNvSpPr>
            <a:spLocks noGrp="1"/>
          </p:cNvSpPr>
          <p:nvPr>
            <p:ph idx="1"/>
          </p:nvPr>
        </p:nvSpPr>
        <p:spPr>
          <a:xfrm>
            <a:off x="2858386" y="133350"/>
            <a:ext cx="6209414" cy="4610100"/>
          </a:xfrm>
        </p:spPr>
        <p:txBody>
          <a:bodyPr>
            <a:normAutofit/>
          </a:bodyPr>
          <a:lstStyle/>
          <a:p>
            <a:pPr marL="0" indent="0" algn="just">
              <a:spcBef>
                <a:spcPts val="0"/>
              </a:spcBef>
              <a:spcAft>
                <a:spcPts val="1200"/>
              </a:spcAft>
              <a:buNone/>
            </a:pPr>
            <a:r>
              <a:rPr lang="en-US" sz="2400" dirty="0">
                <a:solidFill>
                  <a:schemeClr val="tx1">
                    <a:lumMod val="75000"/>
                    <a:lumOff val="25000"/>
                  </a:schemeClr>
                </a:solidFill>
                <a:latin typeface="Arial" panose="020B0604020202020204" pitchFamily="34" charset="0"/>
                <a:cs typeface="Arial" panose="020B0604020202020204" pitchFamily="34" charset="0"/>
              </a:rPr>
              <a:t>Key Strategies</a:t>
            </a:r>
          </a:p>
          <a:p>
            <a:pPr marL="455613" indent="-285750">
              <a:spcBef>
                <a:spcPts val="0"/>
              </a:spcBef>
              <a:spcAft>
                <a:spcPts val="1200"/>
              </a:spcAft>
            </a:pPr>
            <a:r>
              <a:rPr lang="en-US" sz="1800" dirty="0" smtClean="0">
                <a:solidFill>
                  <a:schemeClr val="tx1">
                    <a:lumMod val="65000"/>
                    <a:lumOff val="35000"/>
                  </a:schemeClr>
                </a:solidFill>
                <a:latin typeface="Arial" panose="020B0604020202020204" pitchFamily="34" charset="0"/>
                <a:cs typeface="Arial" panose="020B0604020202020204" pitchFamily="34" charset="0"/>
              </a:rPr>
              <a:t>Develop Neighborhood Plans to guide land use and development decisions</a:t>
            </a:r>
          </a:p>
          <a:p>
            <a:pPr marL="569913" lvl="1" indent="0" algn="just">
              <a:spcBef>
                <a:spcPts val="0"/>
              </a:spcBef>
              <a:spcAft>
                <a:spcPts val="1200"/>
              </a:spcAft>
              <a:buNone/>
            </a:pPr>
            <a:r>
              <a:rPr lang="en-US" sz="1800" dirty="0" smtClean="0">
                <a:solidFill>
                  <a:schemeClr val="tx1">
                    <a:lumMod val="65000"/>
                    <a:lumOff val="35000"/>
                  </a:schemeClr>
                </a:solidFill>
                <a:latin typeface="Arial" panose="020B0604020202020204" pitchFamily="34" charset="0"/>
                <a:cs typeface="Arial" panose="020B0604020202020204" pitchFamily="34" charset="0"/>
              </a:rPr>
              <a:t>Current examples</a:t>
            </a:r>
          </a:p>
          <a:p>
            <a:pPr marL="855663" lvl="1" algn="just">
              <a:spcBef>
                <a:spcPts val="0"/>
              </a:spcBef>
              <a:spcAft>
                <a:spcPts val="1200"/>
              </a:spcAft>
            </a:pPr>
            <a:r>
              <a:rPr lang="en-US" sz="1800" dirty="0" err="1" smtClean="0">
                <a:solidFill>
                  <a:schemeClr val="tx1">
                    <a:lumMod val="65000"/>
                    <a:lumOff val="35000"/>
                  </a:schemeClr>
                </a:solidFill>
                <a:latin typeface="Arial" panose="020B0604020202020204" pitchFamily="34" charset="0"/>
                <a:cs typeface="Arial" panose="020B0604020202020204" pitchFamily="34" charset="0"/>
              </a:rPr>
              <a:t>Riveredge</a:t>
            </a:r>
            <a:r>
              <a:rPr lang="en-US" sz="1800" dirty="0" smtClean="0">
                <a:solidFill>
                  <a:schemeClr val="tx1">
                    <a:lumMod val="65000"/>
                    <a:lumOff val="35000"/>
                  </a:schemeClr>
                </a:solidFill>
                <a:latin typeface="Arial" panose="020B0604020202020204" pitchFamily="34" charset="0"/>
                <a:cs typeface="Arial" panose="020B0604020202020204" pitchFamily="34" charset="0"/>
              </a:rPr>
              <a:t> Drive Small Area Plan 2004</a:t>
            </a:r>
          </a:p>
          <a:p>
            <a:pPr marL="855663" lvl="1" algn="just">
              <a:spcBef>
                <a:spcPts val="0"/>
              </a:spcBef>
              <a:spcAft>
                <a:spcPts val="1200"/>
              </a:spcAft>
            </a:pPr>
            <a:r>
              <a:rPr lang="en-US" sz="1800" dirty="0" smtClean="0">
                <a:solidFill>
                  <a:schemeClr val="tx1">
                    <a:lumMod val="65000"/>
                    <a:lumOff val="35000"/>
                  </a:schemeClr>
                </a:solidFill>
                <a:latin typeface="Arial" panose="020B0604020202020204" pitchFamily="34" charset="0"/>
                <a:cs typeface="Arial" panose="020B0604020202020204" pitchFamily="34" charset="0"/>
              </a:rPr>
              <a:t>Indian River City Neighborhood 2012</a:t>
            </a:r>
          </a:p>
          <a:p>
            <a:pPr marL="855663" lvl="1" algn="just">
              <a:spcBef>
                <a:spcPts val="0"/>
              </a:spcBef>
              <a:spcAft>
                <a:spcPts val="1200"/>
              </a:spcAft>
            </a:pPr>
            <a:r>
              <a:rPr lang="en-US" sz="1800" dirty="0" smtClean="0">
                <a:solidFill>
                  <a:schemeClr val="tx1">
                    <a:lumMod val="65000"/>
                    <a:lumOff val="35000"/>
                  </a:schemeClr>
                </a:solidFill>
                <a:latin typeface="Arial" panose="020B0604020202020204" pitchFamily="34" charset="0"/>
                <a:cs typeface="Arial" panose="020B0604020202020204" pitchFamily="34" charset="0"/>
              </a:rPr>
              <a:t>South Street Small Area Plan 2015</a:t>
            </a:r>
          </a:p>
          <a:p>
            <a:pPr marL="455613" indent="-285750" algn="just">
              <a:spcBef>
                <a:spcPts val="0"/>
              </a:spcBef>
              <a:spcAft>
                <a:spcPts val="1200"/>
              </a:spcAft>
            </a:pPr>
            <a:r>
              <a:rPr lang="en-US" sz="1800" dirty="0">
                <a:solidFill>
                  <a:schemeClr val="tx1">
                    <a:lumMod val="65000"/>
                    <a:lumOff val="35000"/>
                  </a:schemeClr>
                </a:solidFill>
                <a:latin typeface="Arial" panose="020B0604020202020204" pitchFamily="34" charset="0"/>
                <a:cs typeface="Arial" panose="020B0604020202020204" pitchFamily="34" charset="0"/>
              </a:rPr>
              <a:t>Adoption Strategy </a:t>
            </a:r>
          </a:p>
          <a:p>
            <a:pPr marL="577850" lvl="1" indent="-176213" algn="just">
              <a:spcBef>
                <a:spcPts val="0"/>
              </a:spcBef>
              <a:spcAft>
                <a:spcPts val="1200"/>
              </a:spcAft>
              <a:buFontTx/>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Adopt New Land Uses </a:t>
            </a:r>
            <a:r>
              <a:rPr lang="en-US" sz="1400" dirty="0" smtClean="0">
                <a:solidFill>
                  <a:schemeClr val="tx1">
                    <a:lumMod val="65000"/>
                    <a:lumOff val="35000"/>
                  </a:schemeClr>
                </a:solidFill>
                <a:latin typeface="Arial" panose="020B0604020202020204" pitchFamily="34" charset="0"/>
                <a:cs typeface="Arial" panose="020B0604020202020204" pitchFamily="34" charset="0"/>
              </a:rPr>
              <a:t>Categories</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Title 2" hidden="1"/>
          <p:cNvSpPr>
            <a:spLocks noGrp="1"/>
          </p:cNvSpPr>
          <p:nvPr>
            <p:ph type="title"/>
          </p:nvPr>
        </p:nvSpPr>
        <p:spPr/>
        <p:txBody>
          <a:bodyPr>
            <a:normAutofit fontScale="90000"/>
          </a:bodyPr>
          <a:lstStyle/>
          <a:p>
            <a:r>
              <a:rPr lang="en-US" dirty="0" smtClean="0"/>
              <a:t>Implementation Key Strategies Continued</a:t>
            </a:r>
            <a:endParaRPr lang="en-US" dirty="0"/>
          </a:p>
        </p:txBody>
      </p:sp>
    </p:spTree>
    <p:extLst>
      <p:ext uri="{BB962C8B-B14F-4D97-AF65-F5344CB8AC3E}">
        <p14:creationId xmlns:p14="http://schemas.microsoft.com/office/powerpoint/2010/main" val="389285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pic>
        <p:nvPicPr>
          <p:cNvPr id="1026" name="Picture 2" descr="Planned Development Zoning District (PD) Zoning Diagram" title="Planned Development Zoning District (PD) Zoning Diagra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222"/>
          <a:stretch/>
        </p:blipFill>
        <p:spPr bwMode="auto">
          <a:xfrm>
            <a:off x="1066800" y="-167197"/>
            <a:ext cx="6849658" cy="49106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p:cNvSpPr>
            <a:spLocks noGrp="1"/>
          </p:cNvSpPr>
          <p:nvPr>
            <p:ph type="title"/>
          </p:nvPr>
        </p:nvSpPr>
        <p:spPr/>
        <p:txBody>
          <a:bodyPr>
            <a:normAutofit fontScale="90000"/>
          </a:bodyPr>
          <a:lstStyle/>
          <a:p>
            <a:r>
              <a:rPr lang="en-US" dirty="0" smtClean="0"/>
              <a:t>Planned Development Zoning District (PD) Zoning</a:t>
            </a:r>
            <a:endParaRPr lang="en-US" dirty="0"/>
          </a:p>
        </p:txBody>
      </p:sp>
      <p:sp>
        <p:nvSpPr>
          <p:cNvPr id="3" name="Content Placeholder 2" hidden="1"/>
          <p:cNvSpPr>
            <a:spLocks noGrp="1"/>
          </p:cNvSpPr>
          <p:nvPr>
            <p:ph idx="1"/>
          </p:nvPr>
        </p:nvSpPr>
        <p:spPr/>
        <p:txBody>
          <a:bodyPr/>
          <a:lstStyle/>
          <a:p>
            <a:endParaRPr lang="en-US"/>
          </a:p>
        </p:txBody>
      </p:sp>
    </p:spTree>
    <p:extLst>
      <p:ext uri="{BB962C8B-B14F-4D97-AF65-F5344CB8AC3E}">
        <p14:creationId xmlns:p14="http://schemas.microsoft.com/office/powerpoint/2010/main" val="20280059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pic>
        <p:nvPicPr>
          <p:cNvPr id="3" name="Picture 2" descr="titusvilletomorrow Future Land Use Implementation Scenarios" title="titusvilletomorrow Future Land Use Implementation Scenarios">
            <a:extLst>
              <a:ext uri="{FF2B5EF4-FFF2-40B4-BE49-F238E27FC236}">
                <a16:creationId xmlns="" xmlns:a16="http://schemas.microsoft.com/office/drawing/2014/main" id="{40DC213E-C19F-6645-8B3F-D91F71405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252608"/>
            <a:ext cx="8077200" cy="6241473"/>
          </a:xfrm>
          <a:prstGeom prst="rect">
            <a:avLst/>
          </a:prstGeom>
        </p:spPr>
      </p:pic>
      <p:sp>
        <p:nvSpPr>
          <p:cNvPr id="2" name="Title 1" hidden="1"/>
          <p:cNvSpPr>
            <a:spLocks noGrp="1"/>
          </p:cNvSpPr>
          <p:nvPr>
            <p:ph type="title"/>
          </p:nvPr>
        </p:nvSpPr>
        <p:spPr/>
        <p:txBody>
          <a:bodyPr>
            <a:normAutofit fontScale="90000"/>
          </a:bodyPr>
          <a:lstStyle/>
          <a:p>
            <a:r>
              <a:rPr lang="en-US" dirty="0" err="1" smtClean="0"/>
              <a:t>Titusvilletomorrow</a:t>
            </a:r>
            <a:r>
              <a:rPr lang="en-US" dirty="0" smtClean="0"/>
              <a:t> Future Land Use </a:t>
            </a:r>
            <a:r>
              <a:rPr lang="en-US" dirty="0" err="1" smtClean="0"/>
              <a:t>Implmentation</a:t>
            </a:r>
            <a:r>
              <a:rPr lang="en-US" dirty="0" smtClean="0"/>
              <a:t> Scenarios</a:t>
            </a:r>
            <a:endParaRPr lang="en-US" dirty="0"/>
          </a:p>
        </p:txBody>
      </p:sp>
      <p:sp>
        <p:nvSpPr>
          <p:cNvPr id="8" name="Content Placeholder 7" hidden="1"/>
          <p:cNvSpPr>
            <a:spLocks noGrp="1"/>
          </p:cNvSpPr>
          <p:nvPr>
            <p:ph idx="1"/>
          </p:nvPr>
        </p:nvSpPr>
        <p:spPr/>
        <p:txBody>
          <a:bodyPr/>
          <a:lstStyle/>
          <a:p>
            <a:endParaRPr lang="en-US"/>
          </a:p>
        </p:txBody>
      </p:sp>
    </p:spTree>
    <p:extLst>
      <p:ext uri="{BB962C8B-B14F-4D97-AF65-F5344CB8AC3E}">
        <p14:creationId xmlns:p14="http://schemas.microsoft.com/office/powerpoint/2010/main" val="22476526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3" name="Title 2"/>
          <p:cNvSpPr>
            <a:spLocks noGrp="1"/>
          </p:cNvSpPr>
          <p:nvPr>
            <p:ph type="title"/>
          </p:nvPr>
        </p:nvSpPr>
        <p:spPr/>
        <p:txBody>
          <a:bodyPr/>
          <a:lstStyle/>
          <a:p>
            <a:r>
              <a:rPr lang="en-US" dirty="0" smtClean="0"/>
              <a:t>Transfer of Development Rights</a:t>
            </a:r>
            <a:endParaRPr lang="en-US" dirty="0"/>
          </a:p>
        </p:txBody>
      </p:sp>
      <p:sp>
        <p:nvSpPr>
          <p:cNvPr id="6" name="Content Placeholder 5"/>
          <p:cNvSpPr>
            <a:spLocks noGrp="1"/>
          </p:cNvSpPr>
          <p:nvPr>
            <p:ph sz="half" idx="1"/>
          </p:nvPr>
        </p:nvSpPr>
        <p:spPr/>
        <p:txBody>
          <a:bodyPr/>
          <a:lstStyle/>
          <a:p>
            <a:r>
              <a:rPr lang="en-US" dirty="0" smtClean="0">
                <a:latin typeface="Arial" panose="020B0604020202020204" pitchFamily="34" charset="0"/>
                <a:cs typeface="Arial" panose="020B0604020202020204" pitchFamily="34" charset="0"/>
              </a:rPr>
              <a:t>Transfer residential units from one property to another</a:t>
            </a:r>
          </a:p>
        </p:txBody>
      </p:sp>
      <p:pic>
        <p:nvPicPr>
          <p:cNvPr id="12" name="Content Placeholder 11" descr="Hunneyman Road Wetland Restoration | Hunneyman Road ..."/>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09600" y="2825378"/>
            <a:ext cx="4038600" cy="1575172"/>
          </a:xfrm>
        </p:spPr>
      </p:pic>
      <p:sp>
        <p:nvSpPr>
          <p:cNvPr id="14" name="Content Placeholder 5"/>
          <p:cNvSpPr txBox="1">
            <a:spLocks/>
          </p:cNvSpPr>
          <p:nvPr/>
        </p:nvSpPr>
        <p:spPr>
          <a:xfrm>
            <a:off x="4572000" y="1200150"/>
            <a:ext cx="4038600" cy="339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Arial" panose="020B0604020202020204" pitchFamily="34" charset="0"/>
                <a:cs typeface="Arial" panose="020B0604020202020204" pitchFamily="34" charset="0"/>
              </a:rPr>
              <a:t>Transfer residential units from one </a:t>
            </a:r>
            <a:r>
              <a:rPr lang="en-US" u="sng" dirty="0" smtClean="0">
                <a:latin typeface="Arial" panose="020B0604020202020204" pitchFamily="34" charset="0"/>
                <a:cs typeface="Arial" panose="020B0604020202020204" pitchFamily="34" charset="0"/>
              </a:rPr>
              <a:t>portion</a:t>
            </a:r>
            <a:r>
              <a:rPr lang="en-US" dirty="0" smtClean="0">
                <a:latin typeface="Arial" panose="020B0604020202020204" pitchFamily="34" charset="0"/>
                <a:cs typeface="Arial" panose="020B0604020202020204" pitchFamily="34" charset="0"/>
              </a:rPr>
              <a:t> of a property to another.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71247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avy blue rectangle for decoration" title="Navy blue rectangle for decoration"/>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Florida logo" title="City of Titusville Florida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for decoration"/>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3" name="Title 2"/>
          <p:cNvSpPr>
            <a:spLocks noGrp="1"/>
          </p:cNvSpPr>
          <p:nvPr>
            <p:ph type="title"/>
          </p:nvPr>
        </p:nvSpPr>
        <p:spPr/>
        <p:txBody>
          <a:bodyPr/>
          <a:lstStyle/>
          <a:p>
            <a:r>
              <a:rPr lang="en-US" dirty="0" smtClean="0"/>
              <a:t>Sustainability </a:t>
            </a:r>
            <a:endParaRPr lang="en-US" dirty="0"/>
          </a:p>
        </p:txBody>
      </p:sp>
      <p:sp>
        <p:nvSpPr>
          <p:cNvPr id="6" name="Content Placeholder 5"/>
          <p:cNvSpPr>
            <a:spLocks noGrp="1"/>
          </p:cNvSpPr>
          <p:nvPr>
            <p:ph sz="half" idx="1"/>
          </p:nvPr>
        </p:nvSpPr>
        <p:spPr>
          <a:xfrm>
            <a:off x="457200" y="1200151"/>
            <a:ext cx="8305800" cy="3394472"/>
          </a:xfrm>
        </p:spPr>
        <p:txBody>
          <a:bodyPr>
            <a:normAutofit fontScale="92500" lnSpcReduction="10000"/>
          </a:bodyPr>
          <a:lstStyle/>
          <a:p>
            <a:r>
              <a:rPr lang="en-US" dirty="0" smtClean="0">
                <a:latin typeface="Arial" panose="020B0604020202020204" pitchFamily="34" charset="0"/>
                <a:cs typeface="Arial" panose="020B0604020202020204" pitchFamily="34" charset="0"/>
              </a:rPr>
              <a:t>CD Obj. 1.5 Greenhouse emissions from development</a:t>
            </a:r>
          </a:p>
          <a:p>
            <a:r>
              <a:rPr lang="en-US" dirty="0">
                <a:latin typeface="Arial" panose="020B0604020202020204" pitchFamily="34" charset="0"/>
                <a:cs typeface="Arial" panose="020B0604020202020204" pitchFamily="34" charset="0"/>
              </a:rPr>
              <a:t>Sustainable design</a:t>
            </a:r>
          </a:p>
          <a:p>
            <a:r>
              <a:rPr lang="en-US" dirty="0" smtClean="0">
                <a:latin typeface="Arial" panose="020B0604020202020204" pitchFamily="34" charset="0"/>
                <a:cs typeface="Arial" panose="020B0604020202020204" pitchFamily="34" charset="0"/>
              </a:rPr>
              <a:t>Compact development</a:t>
            </a:r>
          </a:p>
          <a:p>
            <a:pPr lvl="1"/>
            <a:r>
              <a:rPr lang="en-US" dirty="0" smtClean="0">
                <a:latin typeface="Arial" panose="020B0604020202020204" pitchFamily="34" charset="0"/>
                <a:cs typeface="Arial" panose="020B0604020202020204" pitchFamily="34" charset="0"/>
              </a:rPr>
              <a:t>Cluster subdivisions</a:t>
            </a:r>
          </a:p>
          <a:p>
            <a:pPr lvl="1"/>
            <a:r>
              <a:rPr lang="en-US" dirty="0" smtClean="0">
                <a:latin typeface="Arial" panose="020B0604020202020204" pitchFamily="34" charset="0"/>
                <a:cs typeface="Arial" panose="020B0604020202020204" pitchFamily="34" charset="0"/>
              </a:rPr>
              <a:t>Mixed Use</a:t>
            </a:r>
          </a:p>
          <a:p>
            <a:r>
              <a:rPr lang="en-US" dirty="0" smtClean="0">
                <a:latin typeface="Arial" panose="020B0604020202020204" pitchFamily="34" charset="0"/>
                <a:cs typeface="Arial" panose="020B0604020202020204" pitchFamily="34" charset="0"/>
              </a:rPr>
              <a:t>CM Policy 4.1.4 LID</a:t>
            </a:r>
          </a:p>
          <a:p>
            <a:r>
              <a:rPr lang="en-US" dirty="0" smtClean="0">
                <a:latin typeface="Arial" panose="020B0604020202020204" pitchFamily="34" charset="0"/>
                <a:cs typeface="Arial" panose="020B0604020202020204" pitchFamily="34" charset="0"/>
              </a:rPr>
              <a:t>Mobility GOPs</a:t>
            </a:r>
          </a:p>
          <a:p>
            <a:endParaRPr lang="en-US" dirty="0" smtClean="0">
              <a:latin typeface="Arial" panose="020B0604020202020204" pitchFamily="34" charset="0"/>
              <a:cs typeface="Arial" panose="020B0604020202020204" pitchFamily="34" charset="0"/>
            </a:endParaRPr>
          </a:p>
        </p:txBody>
      </p:sp>
      <p:pic>
        <p:nvPicPr>
          <p:cNvPr id="10" name="Picture 2" descr="Florida Green Building Coalition logo" title="Florida Green Building Coali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418563"/>
            <a:ext cx="3604137" cy="156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51288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avy blue rectangle for decoration" title="Navy blue rectangle for decoration"/>
          <p:cNvSpPr/>
          <p:nvPr/>
        </p:nvSpPr>
        <p:spPr>
          <a:xfrm>
            <a:off x="0" y="742949"/>
            <a:ext cx="9144000" cy="2667001"/>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City of Titusville seal" title="City of Titusville sea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1470" y="57150"/>
            <a:ext cx="961060" cy="959458"/>
          </a:xfrm>
          <a:prstGeom prst="rect">
            <a:avLst/>
          </a:prstGeom>
        </p:spPr>
      </p:pic>
      <p:pic>
        <p:nvPicPr>
          <p:cNvPr id="10" name="Picture 9" descr="City of Titusville Florida logo" title="City of Titusville Florida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8243" y="1114819"/>
            <a:ext cx="2747514" cy="1923260"/>
          </a:xfrm>
          <a:prstGeom prst="rect">
            <a:avLst/>
          </a:prstGeom>
        </p:spPr>
      </p:pic>
      <p:sp>
        <p:nvSpPr>
          <p:cNvPr id="11" name="Title 1"/>
          <p:cNvSpPr>
            <a:spLocks noGrp="1"/>
          </p:cNvSpPr>
          <p:nvPr>
            <p:ph type="title"/>
          </p:nvPr>
        </p:nvSpPr>
        <p:spPr>
          <a:xfrm>
            <a:off x="5125140" y="3867150"/>
            <a:ext cx="2533650" cy="628650"/>
          </a:xfrm>
        </p:spPr>
        <p:txBody>
          <a:bodyPr>
            <a:noAutofit/>
          </a:bodyPr>
          <a:lstStyle/>
          <a:p>
            <a:r>
              <a:rPr lang="en-US" sz="3600" dirty="0">
                <a:solidFill>
                  <a:schemeClr val="tx1">
                    <a:lumMod val="75000"/>
                    <a:lumOff val="25000"/>
                  </a:schemeClr>
                </a:solidFill>
                <a:latin typeface="Arial" panose="020B0604020202020204" pitchFamily="34" charset="0"/>
                <a:cs typeface="Arial" panose="020B0604020202020204" pitchFamily="34" charset="0"/>
              </a:rPr>
              <a:t>Questions?</a:t>
            </a:r>
          </a:p>
        </p:txBody>
      </p:sp>
      <p:pic>
        <p:nvPicPr>
          <p:cNvPr id="2" name="Picture 1" descr="titusvilletomorrow logo" title="titusvilletomorrow"/>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600" y="3951799"/>
            <a:ext cx="3657600" cy="548121"/>
          </a:xfrm>
          <a:prstGeom prst="rect">
            <a:avLst/>
          </a:prstGeom>
        </p:spPr>
      </p:pic>
    </p:spTree>
    <p:extLst>
      <p:ext uri="{BB962C8B-B14F-4D97-AF65-F5344CB8AC3E}">
        <p14:creationId xmlns:p14="http://schemas.microsoft.com/office/powerpoint/2010/main" val="34423714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s is a map of Titusville showing Vacant Propertues and Conservation Land Use in Titusville 2018 " title="Vacant Propertues and Conservation Land Use in Titusville 2018"/>
          <p:cNvPicPr>
            <a:picLocks noChangeAspect="1"/>
          </p:cNvPicPr>
          <p:nvPr/>
        </p:nvPicPr>
        <p:blipFill rotWithShape="1">
          <a:blip r:embed="rId3" cstate="print">
            <a:extLst>
              <a:ext uri="{28A0092B-C50C-407E-A947-70E740481C1C}">
                <a14:useLocalDpi xmlns:a14="http://schemas.microsoft.com/office/drawing/2010/main" val="0"/>
              </a:ext>
            </a:extLst>
          </a:blip>
          <a:srcRect l="2958" t="1215" r="2205" b="23341"/>
          <a:stretch/>
        </p:blipFill>
        <p:spPr>
          <a:xfrm>
            <a:off x="5197749" y="0"/>
            <a:ext cx="3922328" cy="4645132"/>
          </a:xfrm>
          <a:prstGeom prst="rect">
            <a:avLst/>
          </a:prstGeom>
        </p:spPr>
      </p:pic>
      <p:sp>
        <p:nvSpPr>
          <p:cNvPr id="8" name="Pentagon 7" descr="Project Background in light blue arrow" title="Project Background"/>
          <p:cNvSpPr/>
          <p:nvPr/>
        </p:nvSpPr>
        <p:spPr>
          <a:xfrm>
            <a:off x="0" y="57150"/>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City of Titusville Florida logo in navy blue rectangle box" title="City of Titusville Florida logo "/>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decorative shape" title="Green rectangle "/>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a:t>
            </a:r>
            <a:r>
              <a:rPr lang="en-US" sz="1800" dirty="0" err="1">
                <a:solidFill>
                  <a:schemeClr val="bg1">
                    <a:lumMod val="50000"/>
                  </a:schemeClr>
                </a:solidFill>
                <a:latin typeface="Arial" panose="020B0604020202020204" pitchFamily="34" charset="0"/>
                <a:cs typeface="Arial" panose="020B0604020202020204" pitchFamily="34" charset="0"/>
              </a:rPr>
              <a:t>titusville</a:t>
            </a:r>
            <a:r>
              <a:rPr lang="en-US" sz="1800" b="1" i="1" dirty="0" err="1">
                <a:solidFill>
                  <a:schemeClr val="bg1">
                    <a:lumMod val="50000"/>
                  </a:schemeClr>
                </a:solidFill>
                <a:latin typeface="Arial" panose="020B0604020202020204" pitchFamily="34" charset="0"/>
                <a:cs typeface="Arial" panose="020B0604020202020204" pitchFamily="34" charset="0"/>
              </a:rPr>
              <a:t>tomorrow</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People</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Housing</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a:t>
            </a:r>
            <a:r>
              <a:rPr lang="en-US" sz="1800">
                <a:solidFill>
                  <a:schemeClr val="bg1">
                    <a:lumMod val="50000"/>
                  </a:schemeClr>
                </a:solidFill>
                <a:latin typeface="Arial" panose="020B0604020202020204" pitchFamily="34" charset="0"/>
                <a:cs typeface="Arial" panose="020B0604020202020204" pitchFamily="34" charset="0"/>
              </a:rPr>
              <a:t>Natural Resources</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bg1"/>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28" name="Straight Connector 27" descr="Straight Connector Line which separates the page" title="Straight Connector line"/>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3" name="Content Placeholder 2"/>
          <p:cNvSpPr>
            <a:spLocks noGrp="1"/>
          </p:cNvSpPr>
          <p:nvPr>
            <p:ph idx="1"/>
          </p:nvPr>
        </p:nvSpPr>
        <p:spPr>
          <a:xfrm>
            <a:off x="2785731" y="2557047"/>
            <a:ext cx="2564419" cy="1919703"/>
          </a:xfrm>
        </p:spPr>
        <p:txBody>
          <a:bodyPr>
            <a:normAutofit lnSpcReduction="10000"/>
          </a:bodyPr>
          <a:lstStyle/>
          <a:p>
            <a:pPr marL="233363" indent="-233363">
              <a:spcBef>
                <a:spcPts val="0"/>
              </a:spcBef>
            </a:pPr>
            <a:r>
              <a:rPr lang="en-US" sz="2400">
                <a:solidFill>
                  <a:schemeClr val="tx1">
                    <a:lumMod val="75000"/>
                    <a:lumOff val="25000"/>
                  </a:schemeClr>
                </a:solidFill>
                <a:latin typeface="Arial" panose="020B0604020202020204" pitchFamily="34" charset="0"/>
                <a:cs typeface="Arial" panose="020B0604020202020204" pitchFamily="34" charset="0"/>
              </a:rPr>
              <a:t>Growth Constraints</a:t>
            </a:r>
          </a:p>
          <a:p>
            <a:pPr marL="233363" indent="-233363">
              <a:spcBef>
                <a:spcPts val="0"/>
              </a:spcBef>
            </a:pPr>
            <a:endParaRPr lang="en-US" sz="2400" dirty="0">
              <a:solidFill>
                <a:schemeClr val="tx1">
                  <a:lumMod val="75000"/>
                  <a:lumOff val="25000"/>
                </a:schemeClr>
              </a:solidFill>
              <a:latin typeface="Arial" panose="020B0604020202020204" pitchFamily="34" charset="0"/>
              <a:cs typeface="Arial" panose="020B0604020202020204" pitchFamily="34" charset="0"/>
            </a:endParaRPr>
          </a:p>
          <a:p>
            <a:pPr marL="233363" indent="-233363">
              <a:spcBef>
                <a:spcPts val="0"/>
              </a:spcBef>
            </a:pPr>
            <a:r>
              <a:rPr lang="en-US" sz="2400" dirty="0">
                <a:solidFill>
                  <a:schemeClr val="tx1">
                    <a:lumMod val="75000"/>
                    <a:lumOff val="25000"/>
                  </a:schemeClr>
                </a:solidFill>
                <a:latin typeface="Arial" panose="020B0604020202020204" pitchFamily="34" charset="0"/>
                <a:cs typeface="Arial" panose="020B0604020202020204" pitchFamily="34" charset="0"/>
              </a:rPr>
              <a:t>Redevelopment Opportunities</a:t>
            </a: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ctangle 8"/>
          <p:cNvSpPr/>
          <p:nvPr/>
        </p:nvSpPr>
        <p:spPr>
          <a:xfrm>
            <a:off x="3005959" y="321992"/>
            <a:ext cx="1596912" cy="1569660"/>
          </a:xfrm>
          <a:prstGeom prst="rect">
            <a:avLst/>
          </a:prstGeom>
        </p:spPr>
        <p:txBody>
          <a:bodyPr wrap="none">
            <a:spAutoFit/>
          </a:bodyPr>
          <a:lstStyle/>
          <a:p>
            <a:pPr algn="ctr"/>
            <a:r>
              <a:rPr lang="en-US" sz="3200" dirty="0">
                <a:solidFill>
                  <a:schemeClr val="tx1">
                    <a:lumMod val="75000"/>
                    <a:lumOff val="25000"/>
                  </a:schemeClr>
                </a:solidFill>
                <a:latin typeface="Arial" panose="020B0604020202020204" pitchFamily="34" charset="0"/>
                <a:cs typeface="Arial" panose="020B0604020202020204" pitchFamily="34" charset="0"/>
              </a:rPr>
              <a:t>Long</a:t>
            </a:r>
          </a:p>
          <a:p>
            <a:pPr algn="ctr"/>
            <a:r>
              <a:rPr lang="en-US" sz="3200" dirty="0">
                <a:solidFill>
                  <a:schemeClr val="tx1">
                    <a:lumMod val="75000"/>
                    <a:lumOff val="25000"/>
                  </a:schemeClr>
                </a:solidFill>
                <a:latin typeface="Arial" panose="020B0604020202020204" pitchFamily="34" charset="0"/>
                <a:cs typeface="Arial" panose="020B0604020202020204" pitchFamily="34" charset="0"/>
              </a:rPr>
              <a:t>Term</a:t>
            </a:r>
          </a:p>
          <a:p>
            <a:pPr algn="ctr"/>
            <a:r>
              <a:rPr lang="en-US" sz="3200" dirty="0">
                <a:solidFill>
                  <a:schemeClr val="tx1">
                    <a:lumMod val="75000"/>
                    <a:lumOff val="25000"/>
                  </a:schemeClr>
                </a:solidFill>
                <a:latin typeface="Arial" panose="020B0604020202020204" pitchFamily="34" charset="0"/>
                <a:cs typeface="Arial" panose="020B0604020202020204" pitchFamily="34" charset="0"/>
              </a:rPr>
              <a:t>Outlook</a:t>
            </a:r>
            <a:endParaRPr lang="en-US" sz="3200" dirty="0"/>
          </a:p>
        </p:txBody>
      </p:sp>
      <p:sp>
        <p:nvSpPr>
          <p:cNvPr id="13" name="Title 12" hidden="1"/>
          <p:cNvSpPr>
            <a:spLocks noGrp="1"/>
          </p:cNvSpPr>
          <p:nvPr>
            <p:ph type="title"/>
          </p:nvPr>
        </p:nvSpPr>
        <p:spPr/>
        <p:txBody>
          <a:bodyPr/>
          <a:lstStyle/>
          <a:p>
            <a:r>
              <a:rPr lang="en-US" dirty="0" smtClean="0"/>
              <a:t>Project background</a:t>
            </a:r>
            <a:endParaRPr lang="en-US" dirty="0"/>
          </a:p>
        </p:txBody>
      </p:sp>
    </p:spTree>
    <p:extLst>
      <p:ext uri="{BB962C8B-B14F-4D97-AF65-F5344CB8AC3E}">
        <p14:creationId xmlns:p14="http://schemas.microsoft.com/office/powerpoint/2010/main" val="1828075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descr="Current Plan Issues in light blue arrow" title="Current Plan Issues"/>
          <p:cNvSpPr/>
          <p:nvPr/>
        </p:nvSpPr>
        <p:spPr>
          <a:xfrm>
            <a:off x="0" y="782363"/>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City of Titusville Florida logo in navy blue rectangle" title="City of Titusville Florida logo"/>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in navy blue rectangle" title="City of Titusville Florida logo in navy blue rectang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s" title="Green rectangle "/>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3" name="Content Placeholder 2"/>
          <p:cNvSpPr>
            <a:spLocks noGrp="1"/>
          </p:cNvSpPr>
          <p:nvPr>
            <p:ph idx="1"/>
          </p:nvPr>
        </p:nvSpPr>
        <p:spPr>
          <a:xfrm>
            <a:off x="2895600" y="742950"/>
            <a:ext cx="6172200" cy="1905000"/>
          </a:xfrm>
        </p:spPr>
        <p:txBody>
          <a:bodyPr lIns="0" rIns="0">
            <a:normAutofit lnSpcReduction="10000"/>
          </a:bodyPr>
          <a:lstStyle/>
          <a:p>
            <a:pPr marL="233363" indent="-233363">
              <a:spcBef>
                <a:spcPts val="0"/>
              </a:spcBef>
            </a:pPr>
            <a:r>
              <a:rPr lang="en-US" sz="2400" dirty="0" smtClean="0">
                <a:solidFill>
                  <a:schemeClr val="tx1">
                    <a:lumMod val="75000"/>
                    <a:lumOff val="25000"/>
                  </a:schemeClr>
                </a:solidFill>
                <a:latin typeface="Arial" panose="020B0604020202020204" pitchFamily="34" charset="0"/>
                <a:cs typeface="Arial" panose="020B0604020202020204" pitchFamily="34" charset="0"/>
              </a:rPr>
              <a:t>Population growth</a:t>
            </a:r>
          </a:p>
          <a:p>
            <a:pPr marL="233363" indent="-233363">
              <a:spcBef>
                <a:spcPts val="0"/>
              </a:spcBef>
            </a:pPr>
            <a:r>
              <a:rPr lang="en-US" sz="2400" dirty="0" smtClean="0">
                <a:solidFill>
                  <a:schemeClr val="tx1">
                    <a:lumMod val="75000"/>
                    <a:lumOff val="25000"/>
                  </a:schemeClr>
                </a:solidFill>
                <a:latin typeface="Arial" panose="020B0604020202020204" pitchFamily="34" charset="0"/>
                <a:cs typeface="Arial" panose="020B0604020202020204" pitchFamily="34" charset="0"/>
              </a:rPr>
              <a:t>Marginal lands</a:t>
            </a:r>
          </a:p>
          <a:p>
            <a:pPr marL="233363" indent="-233363">
              <a:spcBef>
                <a:spcPts val="0"/>
              </a:spcBef>
            </a:pPr>
            <a:r>
              <a:rPr lang="en-US" sz="2400" dirty="0" smtClean="0">
                <a:solidFill>
                  <a:schemeClr val="tx1">
                    <a:lumMod val="75000"/>
                    <a:lumOff val="25000"/>
                  </a:schemeClr>
                </a:solidFill>
                <a:latin typeface="Arial" panose="020B0604020202020204" pitchFamily="34" charset="0"/>
                <a:cs typeface="Arial" panose="020B0604020202020204" pitchFamily="34" charset="0"/>
              </a:rPr>
              <a:t>Exclusionary zoning</a:t>
            </a:r>
          </a:p>
          <a:p>
            <a:pPr marL="233363" indent="-233363">
              <a:spcBef>
                <a:spcPts val="0"/>
              </a:spcBef>
            </a:pPr>
            <a:r>
              <a:rPr lang="en-US" sz="2400" dirty="0" smtClean="0">
                <a:solidFill>
                  <a:schemeClr val="tx1">
                    <a:lumMod val="75000"/>
                    <a:lumOff val="25000"/>
                  </a:schemeClr>
                </a:solidFill>
                <a:latin typeface="Arial" panose="020B0604020202020204" pitchFamily="34" charset="0"/>
                <a:cs typeface="Arial" panose="020B0604020202020204" pitchFamily="34" charset="0"/>
              </a:rPr>
              <a:t>Retail vacancy</a:t>
            </a:r>
          </a:p>
          <a:p>
            <a:pPr marL="233363" indent="-233363">
              <a:spcBef>
                <a:spcPts val="0"/>
              </a:spcBef>
            </a:pPr>
            <a:r>
              <a:rPr lang="en-US" sz="2400" dirty="0" smtClean="0">
                <a:solidFill>
                  <a:schemeClr val="tx1">
                    <a:lumMod val="75000"/>
                    <a:lumOff val="25000"/>
                  </a:schemeClr>
                </a:solidFill>
                <a:latin typeface="Arial" panose="020B0604020202020204" pitchFamily="34" charset="0"/>
                <a:cs typeface="Arial" panose="020B0604020202020204" pitchFamily="34" charset="0"/>
              </a:rPr>
              <a:t>High parking and setback standards</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a:t>
            </a:r>
            <a:r>
              <a:rPr lang="en-US" sz="1800" dirty="0" err="1">
                <a:solidFill>
                  <a:schemeClr val="bg1">
                    <a:lumMod val="50000"/>
                  </a:schemeClr>
                </a:solidFill>
                <a:latin typeface="Arial" panose="020B0604020202020204" pitchFamily="34" charset="0"/>
                <a:cs typeface="Arial" panose="020B0604020202020204" pitchFamily="34" charset="0"/>
              </a:rPr>
              <a:t>titusville</a:t>
            </a:r>
            <a:r>
              <a:rPr lang="en-US" sz="1800" b="1" i="1" dirty="0" err="1">
                <a:solidFill>
                  <a:schemeClr val="bg1">
                    <a:lumMod val="50000"/>
                  </a:schemeClr>
                </a:solidFill>
                <a:latin typeface="Arial" panose="020B0604020202020204" pitchFamily="34" charset="0"/>
                <a:cs typeface="Arial" panose="020B0604020202020204" pitchFamily="34" charset="0"/>
              </a:rPr>
              <a:t>tomorrow</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People</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Housing</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a:t>
            </a:r>
            <a:r>
              <a:rPr lang="en-US" sz="1800">
                <a:solidFill>
                  <a:schemeClr val="bg1">
                    <a:lumMod val="50000"/>
                  </a:schemeClr>
                </a:solidFill>
                <a:latin typeface="Arial" panose="020B0604020202020204" pitchFamily="34" charset="0"/>
                <a:cs typeface="Arial" panose="020B0604020202020204" pitchFamily="34" charset="0"/>
              </a:rPr>
              <a:t>Natural Resources</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Revised Comp Plan</a:t>
            </a:r>
          </a:p>
        </p:txBody>
      </p:sp>
      <p:cxnSp>
        <p:nvCxnSpPr>
          <p:cNvPr id="28" name="Straight Connector 27" descr="Straight Connector line to separate page" title="Straight Connector"/>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3733800" y="20419"/>
            <a:ext cx="2569934" cy="646331"/>
          </a:xfrm>
          <a:prstGeom prst="rect">
            <a:avLst/>
          </a:prstGeom>
        </p:spPr>
        <p:txBody>
          <a:bodyPr wrap="none">
            <a:spAutoFit/>
          </a:bodyPr>
          <a:lstStyle/>
          <a:p>
            <a:r>
              <a:rPr lang="en-US" sz="3600" dirty="0">
                <a:solidFill>
                  <a:schemeClr val="tx1">
                    <a:lumMod val="75000"/>
                    <a:lumOff val="25000"/>
                  </a:schemeClr>
                </a:solidFill>
                <a:latin typeface="Arial" panose="020B0604020202020204" pitchFamily="34" charset="0"/>
                <a:cs typeface="Arial" panose="020B0604020202020204" pitchFamily="34" charset="0"/>
              </a:rPr>
              <a:t> K</a:t>
            </a:r>
            <a:r>
              <a:rPr lang="en-US" sz="3600" dirty="0" smtClean="0">
                <a:solidFill>
                  <a:schemeClr val="tx1">
                    <a:lumMod val="75000"/>
                    <a:lumOff val="25000"/>
                  </a:schemeClr>
                </a:solidFill>
                <a:latin typeface="Arial" panose="020B0604020202020204" pitchFamily="34" charset="0"/>
                <a:cs typeface="Arial" panose="020B0604020202020204" pitchFamily="34" charset="0"/>
              </a:rPr>
              <a:t>ey Issues</a:t>
            </a:r>
            <a:endParaRPr lang="en-US" sz="3600" dirty="0"/>
          </a:p>
        </p:txBody>
      </p:sp>
      <p:pic>
        <p:nvPicPr>
          <p:cNvPr id="30" name="Picture 2" descr="Picture of road and sidewalk in a neighborhood" title="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73" r="8261"/>
          <a:stretch/>
        </p:blipFill>
        <p:spPr bwMode="auto">
          <a:xfrm>
            <a:off x="6038888" y="2622401"/>
            <a:ext cx="2724112" cy="20145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Picture of a building " title="Pictu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0697"/>
          <a:stretch/>
        </p:blipFill>
        <p:spPr bwMode="auto">
          <a:xfrm>
            <a:off x="3053372" y="2607170"/>
            <a:ext cx="2680716" cy="201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hidden="1"/>
          <p:cNvSpPr>
            <a:spLocks noGrp="1"/>
          </p:cNvSpPr>
          <p:nvPr>
            <p:ph type="title"/>
          </p:nvPr>
        </p:nvSpPr>
        <p:spPr/>
        <p:txBody>
          <a:bodyPr/>
          <a:lstStyle/>
          <a:p>
            <a:r>
              <a:rPr lang="en-US" dirty="0" smtClean="0"/>
              <a:t>Current Plan Issues</a:t>
            </a:r>
            <a:endParaRPr lang="en-US" dirty="0"/>
          </a:p>
        </p:txBody>
      </p:sp>
    </p:spTree>
    <p:extLst>
      <p:ext uri="{BB962C8B-B14F-4D97-AF65-F5344CB8AC3E}">
        <p14:creationId xmlns:p14="http://schemas.microsoft.com/office/powerpoint/2010/main" val="1267561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City of Titusville Florida logo in navy blue rectangle" title="City of Titusville Florida logo in navy blue rectangle"/>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in navy blue rectangle" title="City of Titusville Florida logo in navy blue rectang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pic>
        <p:nvPicPr>
          <p:cNvPr id="30" name="Picture 2" descr="This is a picture showing FDOT Context Sensitive Classifications&#10;" title="FDOT Context Sensitive Classification"/>
          <p:cNvPicPr>
            <a:picLocks noChangeAspect="1" noChangeArrowheads="1"/>
          </p:cNvPicPr>
          <p:nvPr/>
        </p:nvPicPr>
        <p:blipFill rotWithShape="1">
          <a:blip r:embed="rId5">
            <a:extLst>
              <a:ext uri="{28A0092B-C50C-407E-A947-70E740481C1C}">
                <a14:useLocalDpi xmlns:a14="http://schemas.microsoft.com/office/drawing/2010/main" val="0"/>
              </a:ext>
            </a:extLst>
          </a:blip>
          <a:srcRect l="8709" t="30211" r="10011" b="13649"/>
          <a:stretch/>
        </p:blipFill>
        <p:spPr bwMode="auto">
          <a:xfrm>
            <a:off x="1" y="846226"/>
            <a:ext cx="9143999" cy="3537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itle 1"/>
          <p:cNvSpPr>
            <a:spLocks noGrp="1"/>
          </p:cNvSpPr>
          <p:nvPr>
            <p:ph type="title"/>
          </p:nvPr>
        </p:nvSpPr>
        <p:spPr>
          <a:xfrm>
            <a:off x="0" y="0"/>
            <a:ext cx="9144000" cy="628650"/>
          </a:xfrm>
        </p:spPr>
        <p:txBody>
          <a:bodyPr>
            <a:noAutofit/>
          </a:bodyPr>
          <a:lstStyle/>
          <a:p>
            <a:r>
              <a:rPr lang="en-US" sz="3600" dirty="0">
                <a:solidFill>
                  <a:schemeClr val="tx1">
                    <a:lumMod val="75000"/>
                    <a:lumOff val="25000"/>
                  </a:schemeClr>
                </a:solidFill>
                <a:latin typeface="Arial" panose="020B0604020202020204" pitchFamily="34" charset="0"/>
                <a:cs typeface="Arial" panose="020B0604020202020204" pitchFamily="34" charset="0"/>
              </a:rPr>
              <a:t>FDOT Context Sensitive Classifications</a:t>
            </a:r>
          </a:p>
        </p:txBody>
      </p:sp>
    </p:spTree>
    <p:extLst>
      <p:ext uri="{BB962C8B-B14F-4D97-AF65-F5344CB8AC3E}">
        <p14:creationId xmlns:p14="http://schemas.microsoft.com/office/powerpoint/2010/main" val="3336502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A diagram showing four areas being Discouraged or Encouraged plans.&#10;The four areas are:&#10;C3R-Suburban Residential, &#10;C3C-Suburban Commecial,&#10;C4-Urban General,&#10;C5-Urban Center," title="Discourage by revised plan, Encouraged by revised plan"/>
          <p:cNvPicPr>
            <a:picLocks noChangeAspect="1" noChangeArrowheads="1"/>
          </p:cNvPicPr>
          <p:nvPr/>
        </p:nvPicPr>
        <p:blipFill rotWithShape="1">
          <a:blip r:embed="rId3">
            <a:extLst>
              <a:ext uri="{28A0092B-C50C-407E-A947-70E740481C1C}">
                <a14:useLocalDpi xmlns:a14="http://schemas.microsoft.com/office/drawing/2010/main" val="0"/>
              </a:ext>
            </a:extLst>
          </a:blip>
          <a:srcRect l="37885" t="36134" r="25378" b="15391"/>
          <a:stretch/>
        </p:blipFill>
        <p:spPr bwMode="auto">
          <a:xfrm>
            <a:off x="1295400" y="0"/>
            <a:ext cx="6353820" cy="469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descr="Rectangle box with the text Encouraged by revised plan" title="Encouraged by revised plan"/>
          <p:cNvSpPr/>
          <p:nvPr/>
        </p:nvSpPr>
        <p:spPr>
          <a:xfrm>
            <a:off x="4743742" y="2426173"/>
            <a:ext cx="2800057"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descr="Rectangle box with text Discouraged by revised plan" title="Discouraged by revised plan"/>
          <p:cNvSpPr/>
          <p:nvPr/>
        </p:nvSpPr>
        <p:spPr>
          <a:xfrm>
            <a:off x="1792124" y="2419350"/>
            <a:ext cx="2514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with City of Titusville Florida logo " title="City of Titusville Florida logo"/>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t of Titusville seal" title="City of Titusville sea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cxnSp>
        <p:nvCxnSpPr>
          <p:cNvPr id="8" name="Straight Connector 7" descr="line divider " title="line divider"/>
          <p:cNvCxnSpPr/>
          <p:nvPr/>
        </p:nvCxnSpPr>
        <p:spPr>
          <a:xfrm>
            <a:off x="4419600" y="11430"/>
            <a:ext cx="314999" cy="355092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descr="line divider" title="line divider"/>
          <p:cNvCxnSpPr/>
          <p:nvPr/>
        </p:nvCxnSpPr>
        <p:spPr>
          <a:xfrm flipH="1">
            <a:off x="1276379" y="0"/>
            <a:ext cx="457200" cy="343423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9" name="Title 1"/>
          <p:cNvSpPr txBox="1">
            <a:spLocks/>
          </p:cNvSpPr>
          <p:nvPr/>
        </p:nvSpPr>
        <p:spPr>
          <a:xfrm>
            <a:off x="1601624" y="2495550"/>
            <a:ext cx="2895600" cy="6286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0000"/>
                </a:solidFill>
                <a:latin typeface="Arial" panose="020B0604020202020204" pitchFamily="34" charset="0"/>
                <a:cs typeface="Arial" panose="020B0604020202020204" pitchFamily="34" charset="0"/>
              </a:rPr>
              <a:t>Encouraged by</a:t>
            </a:r>
          </a:p>
          <a:p>
            <a:r>
              <a:rPr lang="en-US" sz="2800" dirty="0">
                <a:solidFill>
                  <a:srgbClr val="FF0000"/>
                </a:solidFill>
                <a:latin typeface="Arial" panose="020B0604020202020204" pitchFamily="34" charset="0"/>
                <a:cs typeface="Arial" panose="020B0604020202020204" pitchFamily="34" charset="0"/>
              </a:rPr>
              <a:t>Current Plan</a:t>
            </a:r>
          </a:p>
        </p:txBody>
      </p:sp>
      <p:sp>
        <p:nvSpPr>
          <p:cNvPr id="20" name="Title 1"/>
          <p:cNvSpPr txBox="1">
            <a:spLocks/>
          </p:cNvSpPr>
          <p:nvPr/>
        </p:nvSpPr>
        <p:spPr>
          <a:xfrm>
            <a:off x="4600891" y="2495550"/>
            <a:ext cx="3048000" cy="6286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0000"/>
                </a:solidFill>
                <a:latin typeface="Arial" panose="020B0604020202020204" pitchFamily="34" charset="0"/>
                <a:cs typeface="Arial" panose="020B0604020202020204" pitchFamily="34" charset="0"/>
              </a:rPr>
              <a:t>Highly Limited by</a:t>
            </a:r>
          </a:p>
          <a:p>
            <a:r>
              <a:rPr lang="en-US" sz="2800" dirty="0">
                <a:solidFill>
                  <a:srgbClr val="FF0000"/>
                </a:solidFill>
                <a:latin typeface="Arial" panose="020B0604020202020204" pitchFamily="34" charset="0"/>
                <a:cs typeface="Arial" panose="020B0604020202020204" pitchFamily="34" charset="0"/>
              </a:rPr>
              <a:t>Current Plan</a:t>
            </a:r>
          </a:p>
        </p:txBody>
      </p:sp>
      <p:cxnSp>
        <p:nvCxnSpPr>
          <p:cNvPr id="21" name="Straight Connector 20" descr="line divider" title="line divider"/>
          <p:cNvCxnSpPr/>
          <p:nvPr/>
        </p:nvCxnSpPr>
        <p:spPr>
          <a:xfrm>
            <a:off x="6915781" y="132159"/>
            <a:ext cx="1033139" cy="33528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descr="line divider" title="line divider"/>
          <p:cNvCxnSpPr/>
          <p:nvPr/>
        </p:nvCxnSpPr>
        <p:spPr>
          <a:xfrm>
            <a:off x="4419600" y="3013"/>
            <a:ext cx="314999" cy="3550920"/>
          </a:xfrm>
          <a:prstGeom prst="line">
            <a:avLst/>
          </a:prstGeom>
          <a:ln>
            <a:solidFill>
              <a:schemeClr val="accent3">
                <a:lumMod val="50000"/>
              </a:schemeClr>
            </a:solidFill>
          </a:ln>
        </p:spPr>
        <p:style>
          <a:lnRef idx="3">
            <a:schemeClr val="accent2"/>
          </a:lnRef>
          <a:fillRef idx="0">
            <a:schemeClr val="accent2"/>
          </a:fillRef>
          <a:effectRef idx="2">
            <a:schemeClr val="accent2"/>
          </a:effectRef>
          <a:fontRef idx="minor">
            <a:schemeClr val="tx1"/>
          </a:fontRef>
        </p:style>
      </p:cxnSp>
      <p:cxnSp>
        <p:nvCxnSpPr>
          <p:cNvPr id="25" name="Straight Connector 24" descr="line divider" title="line divider"/>
          <p:cNvCxnSpPr/>
          <p:nvPr/>
        </p:nvCxnSpPr>
        <p:spPr>
          <a:xfrm flipH="1">
            <a:off x="1276379" y="-8417"/>
            <a:ext cx="457200" cy="3434238"/>
          </a:xfrm>
          <a:prstGeom prst="line">
            <a:avLst/>
          </a:prstGeom>
          <a:ln>
            <a:solidFill>
              <a:schemeClr val="accent3">
                <a:lumMod val="50000"/>
              </a:schemeClr>
            </a:solidFill>
          </a:ln>
        </p:spPr>
        <p:style>
          <a:lnRef idx="3">
            <a:schemeClr val="accent2"/>
          </a:lnRef>
          <a:fillRef idx="0">
            <a:schemeClr val="accent2"/>
          </a:fillRef>
          <a:effectRef idx="2">
            <a:schemeClr val="accent2"/>
          </a:effectRef>
          <a:fontRef idx="minor">
            <a:schemeClr val="tx1"/>
          </a:fontRef>
        </p:style>
      </p:cxnSp>
      <p:sp>
        <p:nvSpPr>
          <p:cNvPr id="26" name="Title 1" hidden="1"/>
          <p:cNvSpPr txBox="1">
            <a:spLocks/>
          </p:cNvSpPr>
          <p:nvPr/>
        </p:nvSpPr>
        <p:spPr>
          <a:xfrm>
            <a:off x="1601624" y="2487133"/>
            <a:ext cx="2895600" cy="6286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Discouraged by Revised Plan</a:t>
            </a:r>
          </a:p>
        </p:txBody>
      </p:sp>
      <p:sp>
        <p:nvSpPr>
          <p:cNvPr id="27" name="Title 1" hidden="1"/>
          <p:cNvSpPr txBox="1">
            <a:spLocks/>
          </p:cNvSpPr>
          <p:nvPr/>
        </p:nvSpPr>
        <p:spPr>
          <a:xfrm>
            <a:off x="4600891" y="2487133"/>
            <a:ext cx="3048000" cy="6286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Encouraged by</a:t>
            </a:r>
          </a:p>
          <a:p>
            <a:r>
              <a:rPr lang="en-US" sz="2800" dirty="0">
                <a:solidFill>
                  <a:schemeClr val="accent3">
                    <a:lumMod val="50000"/>
                  </a:schemeClr>
                </a:solidFill>
                <a:latin typeface="Arial" panose="020B0604020202020204" pitchFamily="34" charset="0"/>
                <a:cs typeface="Arial" panose="020B0604020202020204" pitchFamily="34" charset="0"/>
              </a:rPr>
              <a:t>Revised Plan</a:t>
            </a:r>
          </a:p>
        </p:txBody>
      </p:sp>
      <p:cxnSp>
        <p:nvCxnSpPr>
          <p:cNvPr id="28" name="Straight Connector 27" descr="line divider" title="line divider"/>
          <p:cNvCxnSpPr/>
          <p:nvPr/>
        </p:nvCxnSpPr>
        <p:spPr>
          <a:xfrm>
            <a:off x="6915781" y="123742"/>
            <a:ext cx="1033139" cy="3352800"/>
          </a:xfrm>
          <a:prstGeom prst="line">
            <a:avLst/>
          </a:prstGeom>
          <a:ln>
            <a:solidFill>
              <a:schemeClr val="accent3">
                <a:lumMod val="50000"/>
              </a:schemeClr>
            </a:solidFill>
          </a:ln>
        </p:spPr>
        <p:style>
          <a:lnRef idx="3">
            <a:schemeClr val="accent2"/>
          </a:lnRef>
          <a:fillRef idx="0">
            <a:schemeClr val="accent2"/>
          </a:fillRef>
          <a:effectRef idx="2">
            <a:schemeClr val="accent2"/>
          </a:effectRef>
          <a:fontRef idx="minor">
            <a:schemeClr val="tx1"/>
          </a:fontRef>
        </p:style>
      </p:cxnSp>
      <p:sp>
        <p:nvSpPr>
          <p:cNvPr id="3" name="Title 2" hidden="1"/>
          <p:cNvSpPr>
            <a:spLocks noGrp="1"/>
          </p:cNvSpPr>
          <p:nvPr>
            <p:ph type="title"/>
          </p:nvPr>
        </p:nvSpPr>
        <p:spPr/>
        <p:txBody>
          <a:bodyPr>
            <a:normAutofit fontScale="90000"/>
          </a:bodyPr>
          <a:lstStyle/>
          <a:p>
            <a:r>
              <a:rPr lang="en-US" dirty="0" smtClean="0"/>
              <a:t>Encouraged by Current Plan / Highly Limited by Current Plan</a:t>
            </a:r>
            <a:endParaRPr lang="en-US" dirty="0"/>
          </a:p>
        </p:txBody>
      </p:sp>
      <p:sp>
        <p:nvSpPr>
          <p:cNvPr id="9" name="Content Placeholder 8" hidden="1"/>
          <p:cNvSpPr>
            <a:spLocks noGrp="1"/>
          </p:cNvSpPr>
          <p:nvPr>
            <p:ph idx="1"/>
          </p:nvPr>
        </p:nvSpPr>
        <p:spPr/>
        <p:txBody>
          <a:bodyPr/>
          <a:lstStyle/>
          <a:p>
            <a:endParaRPr lang="en-US" dirty="0"/>
          </a:p>
        </p:txBody>
      </p:sp>
    </p:spTree>
    <p:extLst>
      <p:ext uri="{BB962C8B-B14F-4D97-AF65-F5344CB8AC3E}">
        <p14:creationId xmlns:p14="http://schemas.microsoft.com/office/powerpoint/2010/main" val="254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par>
                                <p:cTn id="17" presetID="2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1" fill="hold" nodeType="clickEffect">
                                  <p:stCondLst>
                                    <p:cond delay="0"/>
                                  </p:stCondLst>
                                  <p:childTnLst>
                                    <p:animEffect transition="out" filter="wipe(up)">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22" presetClass="exit" presetSubtype="1" fill="hold" grpId="1" nodeType="withEffect">
                                  <p:stCondLst>
                                    <p:cond delay="0"/>
                                  </p:stCondLst>
                                  <p:childTnLst>
                                    <p:animEffect transition="out" filter="wipe(up)">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22" presetClass="exit" presetSubtype="1" fill="hold" nodeType="withEffect">
                                  <p:stCondLst>
                                    <p:cond delay="0"/>
                                  </p:stCondLst>
                                  <p:childTnLst>
                                    <p:animEffect transition="out" filter="wipe(up)">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22" presetClass="exit" presetSubtype="1" fill="hold" grpId="1" nodeType="withEffect">
                                  <p:stCondLst>
                                    <p:cond delay="0"/>
                                  </p:stCondLst>
                                  <p:childTnLst>
                                    <p:animEffect transition="out" filter="wipe(up)">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22" presetClass="exit" presetSubtype="1" fill="hold" nodeType="withEffect">
                                  <p:stCondLst>
                                    <p:cond delay="0"/>
                                  </p:stCondLst>
                                  <p:childTnLst>
                                    <p:animEffect transition="out" filter="wipe(up)">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up)">
                                      <p:cBhvr>
                                        <p:cTn id="44" dur="500"/>
                                        <p:tgtEl>
                                          <p:spTgt spid="26"/>
                                        </p:tgtEl>
                                      </p:cBhvr>
                                    </p:animEffect>
                                  </p:childTnLst>
                                </p:cTn>
                              </p:par>
                              <p:par>
                                <p:cTn id="45" presetID="22" presetClass="entr" presetSubtype="1"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500"/>
                                        <p:tgtEl>
                                          <p:spTgt spid="24"/>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1"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up)">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xit" presetSubtype="1" fill="hold" nodeType="clickEffect">
                                  <p:stCondLst>
                                    <p:cond delay="0"/>
                                  </p:stCondLst>
                                  <p:childTnLst>
                                    <p:animEffect transition="out" filter="wipe(up)">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22" presetClass="exit" presetSubtype="1" fill="hold" grpId="1" nodeType="withEffect">
                                  <p:stCondLst>
                                    <p:cond delay="0"/>
                                  </p:stCondLst>
                                  <p:childTnLst>
                                    <p:animEffect transition="out" filter="wipe(up)">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22" presetClass="exit" presetSubtype="1" fill="hold" nodeType="withEffect">
                                  <p:stCondLst>
                                    <p:cond delay="0"/>
                                  </p:stCondLst>
                                  <p:childTnLst>
                                    <p:animEffect transition="out" filter="wipe(up)">
                                      <p:cBhvr>
                                        <p:cTn id="63" dur="500"/>
                                        <p:tgtEl>
                                          <p:spTgt spid="24"/>
                                        </p:tgtEl>
                                      </p:cBhvr>
                                    </p:animEffect>
                                    <p:set>
                                      <p:cBhvr>
                                        <p:cTn id="64" dur="1" fill="hold">
                                          <p:stCondLst>
                                            <p:cond delay="499"/>
                                          </p:stCondLst>
                                        </p:cTn>
                                        <p:tgtEl>
                                          <p:spTgt spid="24"/>
                                        </p:tgtEl>
                                        <p:attrNameLst>
                                          <p:attrName>style.visibility</p:attrName>
                                        </p:attrNameLst>
                                      </p:cBhvr>
                                      <p:to>
                                        <p:strVal val="hidden"/>
                                      </p:to>
                                    </p:set>
                                  </p:childTnLst>
                                </p:cTn>
                              </p:par>
                              <p:par>
                                <p:cTn id="65" presetID="22" presetClass="exit" presetSubtype="1" fill="hold" grpId="1" nodeType="withEffect">
                                  <p:stCondLst>
                                    <p:cond delay="0"/>
                                  </p:stCondLst>
                                  <p:childTnLst>
                                    <p:animEffect transition="out" filter="wipe(up)">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par>
                                <p:cTn id="68" presetID="22" presetClass="exit" presetSubtype="1" fill="hold" nodeType="withEffect">
                                  <p:stCondLst>
                                    <p:cond delay="0"/>
                                  </p:stCondLst>
                                  <p:childTnLst>
                                    <p:animEffect transition="out" filter="wipe(up)">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26" grpId="0"/>
      <p:bldP spid="26" grpId="1"/>
      <p:bldP spid="27" grpId="0"/>
      <p:bldP spid="2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ity of Titusville Economic Development Strategic Plan&#10;2040 design map for design" title="Vision year 20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575811"/>
            <a:ext cx="2779833" cy="4171680"/>
          </a:xfrm>
          <a:prstGeom prst="rect">
            <a:avLst/>
          </a:prstGeom>
          <a:noFill/>
          <a:extLst>
            <a:ext uri="{909E8E84-426E-40DD-AFC4-6F175D3DCCD1}">
              <a14:hiddenFill xmlns:a14="http://schemas.microsoft.com/office/drawing/2010/main">
                <a:solidFill>
                  <a:srgbClr val="FFFFFF"/>
                </a:solidFill>
              </a14:hiddenFill>
            </a:ext>
          </a:extLst>
        </p:spPr>
      </p:pic>
      <p:sp>
        <p:nvSpPr>
          <p:cNvPr id="8" name="Pentagon 7" descr="Revised Comp Plan in light blue arrow" title="Revised Comp Plan"/>
          <p:cNvSpPr/>
          <p:nvPr/>
        </p:nvSpPr>
        <p:spPr>
          <a:xfrm>
            <a:off x="0" y="1581150"/>
            <a:ext cx="2514600" cy="304800"/>
          </a:xfrm>
          <a:prstGeom prst="homePlate">
            <a:avLst/>
          </a:prstGeom>
          <a:solidFill>
            <a:srgbClr val="22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descr="navy blue rectangle" title="navy blue rectangle"/>
          <p:cNvSpPr/>
          <p:nvPr/>
        </p:nvSpPr>
        <p:spPr>
          <a:xfrm>
            <a:off x="2743200" y="4743450"/>
            <a:ext cx="6400800" cy="400050"/>
          </a:xfrm>
          <a:prstGeom prst="rect">
            <a:avLst/>
          </a:prstGeom>
          <a:solidFill>
            <a:srgbClr val="2A2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ity of Titusville Florida logo" title="City of Titusville Florida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4796537"/>
            <a:ext cx="2438390" cy="311245"/>
          </a:xfrm>
          <a:prstGeom prst="rect">
            <a:avLst/>
          </a:prstGeom>
        </p:spPr>
      </p:pic>
      <p:sp>
        <p:nvSpPr>
          <p:cNvPr id="7" name="Rectangle 6" descr="green rectangle for decoration" title="green rectangle"/>
          <p:cNvSpPr/>
          <p:nvPr/>
        </p:nvSpPr>
        <p:spPr>
          <a:xfrm>
            <a:off x="0" y="4743450"/>
            <a:ext cx="2667000" cy="400050"/>
          </a:xfrm>
          <a:prstGeom prst="rect">
            <a:avLst/>
          </a:prstGeom>
          <a:solidFill>
            <a:srgbClr val="76A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ity of Titusville seal" title="City of Titusville sea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528" y="4552626"/>
            <a:ext cx="534672" cy="533534"/>
          </a:xfrm>
          <a:prstGeom prst="rect">
            <a:avLst/>
          </a:prstGeom>
        </p:spPr>
      </p:pic>
      <p:sp>
        <p:nvSpPr>
          <p:cNvPr id="11" name="Title 1"/>
          <p:cNvSpPr txBox="1">
            <a:spLocks/>
          </p:cNvSpPr>
          <p:nvPr/>
        </p:nvSpPr>
        <p:spPr>
          <a:xfrm>
            <a:off x="76200" y="7752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Current Plan Issues</a:t>
            </a:r>
          </a:p>
        </p:txBody>
      </p:sp>
      <p:sp>
        <p:nvSpPr>
          <p:cNvPr id="12" name="Title 1"/>
          <p:cNvSpPr txBox="1">
            <a:spLocks/>
          </p:cNvSpPr>
          <p:nvPr/>
        </p:nvSpPr>
        <p:spPr>
          <a:xfrm>
            <a:off x="76200" y="1090507"/>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1">
                    <a:lumMod val="50000"/>
                    <a:lumOff val="50000"/>
                  </a:schemeClr>
                </a:solidFill>
                <a:latin typeface="Arial" panose="020B0604020202020204" pitchFamily="34" charset="0"/>
                <a:cs typeface="Arial" panose="020B0604020202020204" pitchFamily="34" charset="0"/>
              </a:rPr>
              <a:t>- </a:t>
            </a:r>
            <a:r>
              <a:rPr lang="en-US" sz="1800" dirty="0" err="1">
                <a:solidFill>
                  <a:schemeClr val="tx1">
                    <a:lumMod val="50000"/>
                    <a:lumOff val="50000"/>
                  </a:schemeClr>
                </a:solidFill>
                <a:latin typeface="Arial" panose="020B0604020202020204" pitchFamily="34" charset="0"/>
                <a:cs typeface="Arial" panose="020B0604020202020204" pitchFamily="34" charset="0"/>
              </a:rPr>
              <a:t>titusville</a:t>
            </a:r>
            <a:r>
              <a:rPr lang="en-US" sz="1800" b="1" i="1" dirty="0" err="1">
                <a:solidFill>
                  <a:schemeClr val="tx1">
                    <a:lumMod val="50000"/>
                    <a:lumOff val="50000"/>
                  </a:schemeClr>
                </a:solidFill>
                <a:latin typeface="Arial" panose="020B0604020202020204" pitchFamily="34" charset="0"/>
                <a:cs typeface="Arial" panose="020B0604020202020204" pitchFamily="34" charset="0"/>
              </a:rPr>
              <a:t>tomorrow</a:t>
            </a:r>
            <a:endParaRPr lang="en-US"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76200" y="1922549"/>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Introduction</a:t>
            </a:r>
          </a:p>
        </p:txBody>
      </p:sp>
      <p:sp>
        <p:nvSpPr>
          <p:cNvPr id="17" name="Title 1"/>
          <p:cNvSpPr txBox="1">
            <a:spLocks/>
          </p:cNvSpPr>
          <p:nvPr/>
        </p:nvSpPr>
        <p:spPr>
          <a:xfrm>
            <a:off x="76200" y="224323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People</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78658" y="2553828"/>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Places / Mobility</a:t>
            </a:r>
          </a:p>
        </p:txBody>
      </p:sp>
      <p:sp>
        <p:nvSpPr>
          <p:cNvPr id="19" name="Title 1"/>
          <p:cNvSpPr txBox="1">
            <a:spLocks/>
          </p:cNvSpPr>
          <p:nvPr/>
        </p:nvSpPr>
        <p:spPr>
          <a:xfrm>
            <a:off x="76200" y="285881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Housing</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0" name="Title 1"/>
          <p:cNvSpPr txBox="1">
            <a:spLocks/>
          </p:cNvSpPr>
          <p:nvPr/>
        </p:nvSpPr>
        <p:spPr>
          <a:xfrm>
            <a:off x="76200" y="3169402"/>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a:t>
            </a:r>
            <a:r>
              <a:rPr lang="en-US" sz="1800">
                <a:solidFill>
                  <a:schemeClr val="bg1">
                    <a:lumMod val="50000"/>
                  </a:schemeClr>
                </a:solidFill>
                <a:latin typeface="Arial" panose="020B0604020202020204" pitchFamily="34" charset="0"/>
                <a:cs typeface="Arial" panose="020B0604020202020204" pitchFamily="34" charset="0"/>
              </a:rPr>
              <a:t>Natural Resources</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76200" y="347438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Public Facilities</a:t>
            </a:r>
          </a:p>
        </p:txBody>
      </p:sp>
      <p:sp>
        <p:nvSpPr>
          <p:cNvPr id="24" name="Title 1"/>
          <p:cNvSpPr txBox="1">
            <a:spLocks/>
          </p:cNvSpPr>
          <p:nvPr/>
        </p:nvSpPr>
        <p:spPr>
          <a:xfrm>
            <a:off x="76200" y="3784976"/>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solidFill>
                  <a:schemeClr val="bg1">
                    <a:lumMod val="50000"/>
                  </a:schemeClr>
                </a:solidFill>
                <a:latin typeface="Arial" panose="020B0604020202020204" pitchFamily="34" charset="0"/>
                <a:cs typeface="Arial" panose="020B0604020202020204" pitchFamily="34" charset="0"/>
              </a:rPr>
              <a:t>- Intergovernmental</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5" name="Title 1"/>
          <p:cNvSpPr txBox="1">
            <a:spLocks/>
          </p:cNvSpPr>
          <p:nvPr/>
        </p:nvSpPr>
        <p:spPr>
          <a:xfrm>
            <a:off x="76200" y="4089960"/>
            <a:ext cx="22098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bg1">
                    <a:lumMod val="50000"/>
                  </a:schemeClr>
                </a:solidFill>
                <a:latin typeface="Arial" panose="020B0604020202020204" pitchFamily="34" charset="0"/>
                <a:cs typeface="Arial" panose="020B0604020202020204" pitchFamily="34" charset="0"/>
              </a:rPr>
              <a:t>- Implementation</a:t>
            </a:r>
          </a:p>
        </p:txBody>
      </p:sp>
      <p:sp>
        <p:nvSpPr>
          <p:cNvPr id="26" name="Title 1"/>
          <p:cNvSpPr txBox="1">
            <a:spLocks/>
          </p:cNvSpPr>
          <p:nvPr/>
        </p:nvSpPr>
        <p:spPr>
          <a:xfrm>
            <a:off x="0" y="51124"/>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tx1">
                    <a:lumMod val="65000"/>
                    <a:lumOff val="35000"/>
                  </a:schemeClr>
                </a:solidFill>
                <a:latin typeface="Arial" panose="020B0604020202020204" pitchFamily="34" charset="0"/>
                <a:cs typeface="Arial" panose="020B0604020202020204" pitchFamily="34" charset="0"/>
              </a:rPr>
              <a:t>Project Background</a:t>
            </a:r>
          </a:p>
        </p:txBody>
      </p:sp>
      <p:sp>
        <p:nvSpPr>
          <p:cNvPr id="27" name="Title 1"/>
          <p:cNvSpPr txBox="1">
            <a:spLocks/>
          </p:cNvSpPr>
          <p:nvPr/>
        </p:nvSpPr>
        <p:spPr>
          <a:xfrm>
            <a:off x="0" y="1581062"/>
            <a:ext cx="2514600" cy="31059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chemeClr val="bg1"/>
                </a:solidFill>
                <a:latin typeface="Arial" panose="020B0604020202020204" pitchFamily="34" charset="0"/>
                <a:cs typeface="Arial" panose="020B0604020202020204" pitchFamily="34" charset="0"/>
              </a:rPr>
              <a:t>Revised Comp Plan</a:t>
            </a:r>
          </a:p>
        </p:txBody>
      </p:sp>
      <p:cxnSp>
        <p:nvCxnSpPr>
          <p:cNvPr id="33" name="Straight Connector 32" descr="line divider to separate slide" title="line divider"/>
          <p:cNvCxnSpPr/>
          <p:nvPr/>
        </p:nvCxnSpPr>
        <p:spPr>
          <a:xfrm flipV="1">
            <a:off x="2667000" y="51124"/>
            <a:ext cx="0" cy="4594008"/>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34" name="Title 1"/>
          <p:cNvSpPr txBox="1">
            <a:spLocks/>
          </p:cNvSpPr>
          <p:nvPr/>
        </p:nvSpPr>
        <p:spPr>
          <a:xfrm>
            <a:off x="2743200" y="61515"/>
            <a:ext cx="6324600" cy="6286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tx1">
                    <a:lumMod val="75000"/>
                    <a:lumOff val="25000"/>
                  </a:schemeClr>
                </a:solidFill>
                <a:latin typeface="Arial" panose="020B0604020202020204" pitchFamily="34" charset="0"/>
                <a:cs typeface="Arial" panose="020B0604020202020204" pitchFamily="34" charset="0"/>
              </a:rPr>
              <a:t>Consistency with Long-term Plans</a:t>
            </a:r>
          </a:p>
        </p:txBody>
      </p:sp>
      <p:pic>
        <p:nvPicPr>
          <p:cNvPr id="2050" name="Picture 2" descr="2040 slide design" title="204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587" t="11971" r="33195" b="9340"/>
          <a:stretch/>
        </p:blipFill>
        <p:spPr bwMode="auto">
          <a:xfrm>
            <a:off x="7162795" y="1026464"/>
            <a:ext cx="1769327" cy="227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Content Placeholder 2"/>
          <p:cNvSpPr>
            <a:spLocks noGrp="1"/>
          </p:cNvSpPr>
          <p:nvPr>
            <p:ph idx="1"/>
          </p:nvPr>
        </p:nvSpPr>
        <p:spPr>
          <a:xfrm>
            <a:off x="2743200" y="971551"/>
            <a:ext cx="3886200" cy="533400"/>
          </a:xfrm>
        </p:spPr>
        <p:txBody>
          <a:bodyPr>
            <a:normAutofit/>
          </a:bodyPr>
          <a:lstStyle/>
          <a:p>
            <a:pPr marL="173038" indent="-173038" algn="just">
              <a:spcBef>
                <a:spcPts val="0"/>
              </a:spcBef>
            </a:pPr>
            <a:r>
              <a:rPr lang="en-US" sz="2400" dirty="0">
                <a:solidFill>
                  <a:schemeClr val="tx1">
                    <a:lumMod val="75000"/>
                    <a:lumOff val="25000"/>
                  </a:schemeClr>
                </a:solidFill>
                <a:latin typeface="Arial" panose="020B0604020202020204" pitchFamily="34" charset="0"/>
                <a:cs typeface="Arial" panose="020B0604020202020204" pitchFamily="34" charset="0"/>
              </a:rPr>
              <a:t>Space Coast TPO</a:t>
            </a:r>
          </a:p>
        </p:txBody>
      </p:sp>
      <p:pic>
        <p:nvPicPr>
          <p:cNvPr id="38" name="Picture 3" descr="City of Titusville Enconomic Development Strategic Plan design" title="City of Titusville Enconomic Development Strategic Pla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250" t="11072" r="34156" b="11357"/>
          <a:stretch/>
        </p:blipFill>
        <p:spPr bwMode="auto">
          <a:xfrm>
            <a:off x="6781800" y="1736357"/>
            <a:ext cx="1748749" cy="23313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9" name="Content Placeholder 2"/>
          <p:cNvSpPr txBox="1">
            <a:spLocks/>
          </p:cNvSpPr>
          <p:nvPr/>
        </p:nvSpPr>
        <p:spPr>
          <a:xfrm>
            <a:off x="2743200" y="1566958"/>
            <a:ext cx="3886200" cy="78116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3038" indent="-173038">
              <a:spcBef>
                <a:spcPts val="0"/>
              </a:spcBef>
            </a:pPr>
            <a:r>
              <a:rPr lang="en-US" sz="2400" dirty="0">
                <a:solidFill>
                  <a:schemeClr val="tx1">
                    <a:lumMod val="75000"/>
                    <a:lumOff val="25000"/>
                  </a:schemeClr>
                </a:solidFill>
                <a:latin typeface="Arial" panose="020B0604020202020204" pitchFamily="34" charset="0"/>
                <a:cs typeface="Arial" panose="020B0604020202020204" pitchFamily="34" charset="0"/>
              </a:rPr>
              <a:t>Economic Development Strategic Plan</a:t>
            </a:r>
          </a:p>
        </p:txBody>
      </p:sp>
      <p:pic>
        <p:nvPicPr>
          <p:cNvPr id="40" name="Picture 2" descr="A strategic vision for qulaity development design" title="A strategic vision for qulaity developmen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6295" t="11592" r="36651" b="13560"/>
          <a:stretch/>
        </p:blipFill>
        <p:spPr bwMode="auto">
          <a:xfrm>
            <a:off x="7331381" y="2348127"/>
            <a:ext cx="1754926" cy="23313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1" name="Content Placeholder 2"/>
          <p:cNvSpPr txBox="1">
            <a:spLocks/>
          </p:cNvSpPr>
          <p:nvPr/>
        </p:nvSpPr>
        <p:spPr>
          <a:xfrm>
            <a:off x="2743200" y="2400181"/>
            <a:ext cx="3886200" cy="85736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3038" indent="-173038">
              <a:spcBef>
                <a:spcPts val="0"/>
              </a:spcBef>
            </a:pPr>
            <a:r>
              <a:rPr lang="en-US" sz="2400" dirty="0">
                <a:solidFill>
                  <a:schemeClr val="tx1">
                    <a:lumMod val="75000"/>
                    <a:lumOff val="25000"/>
                  </a:schemeClr>
                </a:solidFill>
                <a:latin typeface="Arial" panose="020B0604020202020204" pitchFamily="34" charset="0"/>
                <a:cs typeface="Arial" panose="020B0604020202020204" pitchFamily="34" charset="0"/>
              </a:rPr>
              <a:t>CRA Downtown Master Plan</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Rectangle 2"/>
          <p:cNvSpPr/>
          <p:nvPr/>
        </p:nvSpPr>
        <p:spPr>
          <a:xfrm>
            <a:off x="2743195" y="3276453"/>
            <a:ext cx="3884419" cy="830997"/>
          </a:xfrm>
          <a:prstGeom prst="rect">
            <a:avLst/>
          </a:prstGeom>
        </p:spPr>
        <p:txBody>
          <a:bodyPr wrap="square">
            <a:spAutoFit/>
          </a:bodyPr>
          <a:lstStyle/>
          <a:p>
            <a:pPr marL="173038" indent="-173038">
              <a:spcBef>
                <a:spcPts val="0"/>
              </a:spcBef>
              <a:buFont typeface="Arial"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Various City Master Plans and Small Area Plans</a:t>
            </a:r>
          </a:p>
        </p:txBody>
      </p:sp>
      <p:sp>
        <p:nvSpPr>
          <p:cNvPr id="10" name="Title 9" hidden="1"/>
          <p:cNvSpPr>
            <a:spLocks noGrp="1"/>
          </p:cNvSpPr>
          <p:nvPr>
            <p:ph type="title"/>
          </p:nvPr>
        </p:nvSpPr>
        <p:spPr/>
        <p:txBody>
          <a:bodyPr/>
          <a:lstStyle/>
          <a:p>
            <a:r>
              <a:rPr lang="en-US" dirty="0" smtClean="0"/>
              <a:t>Revised Comp Plan</a:t>
            </a:r>
            <a:endParaRPr lang="en-US" dirty="0"/>
          </a:p>
        </p:txBody>
      </p:sp>
    </p:spTree>
    <p:extLst>
      <p:ext uri="{BB962C8B-B14F-4D97-AF65-F5344CB8AC3E}">
        <p14:creationId xmlns:p14="http://schemas.microsoft.com/office/powerpoint/2010/main" val="401089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39" grpId="0"/>
      <p:bldP spid="41"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29276</TotalTime>
  <Words>2587</Words>
  <Application>Microsoft Office PowerPoint</Application>
  <PresentationFormat>On-screen Show (16:9)</PresentationFormat>
  <Paragraphs>584</Paragraphs>
  <Slides>45</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Verdana</vt:lpstr>
      <vt:lpstr>Wingdings</vt:lpstr>
      <vt:lpstr>Office Theme</vt:lpstr>
      <vt:lpstr>2040 Comprehensive Plan</vt:lpstr>
      <vt:lpstr>3 Keys to the Vision</vt:lpstr>
      <vt:lpstr>Key Findings &amp; Strategies:</vt:lpstr>
      <vt:lpstr>- Projects to Date</vt:lpstr>
      <vt:lpstr>Project background</vt:lpstr>
      <vt:lpstr>Current Plan Issues</vt:lpstr>
      <vt:lpstr>FDOT Context Sensitive Classifications</vt:lpstr>
      <vt:lpstr>Encouraged by Current Plan / Highly Limited by Current Plan</vt:lpstr>
      <vt:lpstr>Revised Comp Plan</vt:lpstr>
      <vt:lpstr>Introduction</vt:lpstr>
      <vt:lpstr>People</vt:lpstr>
      <vt:lpstr>Places / Mobility</vt:lpstr>
      <vt:lpstr>Downtown (D) Land Use</vt:lpstr>
      <vt:lpstr>Downtown (D) Land Uses</vt:lpstr>
      <vt:lpstr>Downtown (D) Land Use Character Images</vt:lpstr>
      <vt:lpstr>Gateway Corridor (GC) Land Use</vt:lpstr>
      <vt:lpstr>Gateway Corridor Land Use Character Images</vt:lpstr>
      <vt:lpstr>Revised Plan Categories</vt:lpstr>
      <vt:lpstr>Places/Mobility</vt:lpstr>
      <vt:lpstr>Neighborhood Land Use</vt:lpstr>
      <vt:lpstr>Research &amp; Manufacturing</vt:lpstr>
      <vt:lpstr>Revised Plan Categories Existing / Revised Plan</vt:lpstr>
      <vt:lpstr>Revised FLUM</vt:lpstr>
      <vt:lpstr>Mobility</vt:lpstr>
      <vt:lpstr>How Wide is Wide Enough?</vt:lpstr>
      <vt:lpstr>Dangerous by Design</vt:lpstr>
      <vt:lpstr>Approach: Expand Options</vt:lpstr>
      <vt:lpstr>Transportation Level of Service</vt:lpstr>
      <vt:lpstr>Housing</vt:lpstr>
      <vt:lpstr>Natural Resources</vt:lpstr>
      <vt:lpstr>Conservation Land Use and Wetlands</vt:lpstr>
      <vt:lpstr>Public Facilities</vt:lpstr>
      <vt:lpstr>Concurrency (Level of Service)</vt:lpstr>
      <vt:lpstr>Public Parks in Titusville 2018</vt:lpstr>
      <vt:lpstr>Level of Service Analysis Parks City of Titusville 2018-2040</vt:lpstr>
      <vt:lpstr>New Parks Level of Service</vt:lpstr>
      <vt:lpstr>Intergovernmental Coordination</vt:lpstr>
      <vt:lpstr>Implementation Matrix</vt:lpstr>
      <vt:lpstr>Implementation Key Strategies</vt:lpstr>
      <vt:lpstr>Implementation Key Strategies Continued</vt:lpstr>
      <vt:lpstr>Planned Development Zoning District (PD) Zoning</vt:lpstr>
      <vt:lpstr>Titusvilletomorrow Future Land Use Implmentation Scenarios</vt:lpstr>
      <vt:lpstr>Transfer of Development Rights</vt:lpstr>
      <vt:lpstr>Sustainability </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Temp;Trevor.Traphagen@Titusville.com</dc:creator>
  <cp:lastModifiedBy>Dargie, Laurie</cp:lastModifiedBy>
  <cp:revision>383</cp:revision>
  <dcterms:created xsi:type="dcterms:W3CDTF">2016-09-02T16:35:53Z</dcterms:created>
  <dcterms:modified xsi:type="dcterms:W3CDTF">2019-06-12T18:18:37Z</dcterms:modified>
</cp:coreProperties>
</file>